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Helvetica Neue" panose="020B0604020202020204" charset="0"/>
      <p:regular r:id="rId63"/>
      <p:bold r:id="rId64"/>
      <p:italic r:id="rId65"/>
      <p:boldItalic r:id="rId66"/>
    </p:embeddedFont>
    <p:embeddedFont>
      <p:font typeface="Inter" panose="020B0604020202020204" charset="0"/>
      <p:regular r:id="rId67"/>
      <p:bold r:id="rId68"/>
    </p:embeddedFont>
    <p:embeddedFont>
      <p:font typeface="Inter-Regular" panose="020B0604020202020204" charset="0"/>
      <p:regular r:id="rId69"/>
      <p:bold r:id="rId70"/>
    </p:embeddedFont>
    <p:embeddedFont>
      <p:font typeface="Playfair Display" panose="00000500000000000000" pitchFamily="2" charset="0"/>
      <p:regular r:id="rId71"/>
      <p:bold r:id="rId72"/>
      <p:italic r:id="rId73"/>
      <p:boldItalic r:id="rId74"/>
    </p:embeddedFont>
    <p:embeddedFont>
      <p:font typeface="Playfair Display Regular" panose="00000500000000000000" charset="0"/>
      <p:regular r:id="rId75"/>
      <p:bold r:id="rId76"/>
      <p:italic r:id="rId77"/>
      <p:boldItalic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14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6848EB-2A79-46F0-A866-8DCA7C7DCC8C}">
  <a:tblStyle styleId="{A96848EB-2A79-46F0-A866-8DCA7C7DCC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C8B8E46-33CC-4F5D-852F-35F020F12E9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3638" autoAdjust="0"/>
  </p:normalViewPr>
  <p:slideViewPr>
    <p:cSldViewPr snapToGrid="0">
      <p:cViewPr varScale="1">
        <p:scale>
          <a:sx n="111" d="100"/>
          <a:sy n="111" d="100"/>
        </p:scale>
        <p:origin x="1614" y="96"/>
      </p:cViewPr>
      <p:guideLst>
        <p:guide pos="14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74" Type="http://schemas.openxmlformats.org/officeDocument/2006/relationships/font" Target="fonts/font16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4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font" Target="fonts/font20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8.fntdata"/><Relationship Id="rId7" Type="http://schemas.openxmlformats.org/officeDocument/2006/relationships/slide" Target="slides/slide6.xml"/><Relationship Id="rId71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f4695989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f4695989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ef4695989a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ef4695989a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ef4695989a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ef4695989a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ef5a6a970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ef5a6a970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f020878f92_7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f020878f92_7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ef69948130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ef69948130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f020878f92_7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f020878f92_7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f020878f92_7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f020878f92_7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ef69948130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ef69948130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12529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bc4b9d4fe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bc4b9d4fe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ef6994813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ef6994813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12529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f020878f92_7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f020878f92_7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12529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f020878f9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f020878f9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f0398686ea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f0398686ea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f0398686ea_2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f0398686ea_2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f020878f9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f020878f9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f0398686ea_2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f0398686ea_2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ecda3b194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ecda3b194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0398686ea_1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0398686ea_1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333A47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ef698ff2d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ef698ff2d9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333A47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bc4b9d4f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ebc4b9d4fe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f0398686ea_2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f0398686ea_2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ef698ff2d9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ef698ff2d9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f0398686ea_2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f0398686ea_2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f0398686ea_1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f0398686ea_1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f0398686ea_1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f0398686ea_12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ef698ff2d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ef698ff2d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f0398686ea_12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f0398686ea_12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ef69948130_4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ef69948130_4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trike="noStrike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f020878f92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f020878f92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f0398686ea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f0398686ea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f020878f92_3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f020878f92_3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f0398686ea_9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f0398686ea_9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f020878f92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f020878f92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f0398686ea_9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f0398686ea_9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f0398686ea_12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f0398686ea_12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f0398686ea_12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f0398686ea_12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f0398686ea_12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f0398686ea_12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f0398686ea_12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f0398686ea_12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f0398686ea_12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f0398686ea_12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f0398686ea_12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f0398686ea_12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f0398686ea_12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f0398686ea_12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020878f92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f020878f92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ef4695989a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ef4695989a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f020878f92_7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f020878f92_7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f020878f92_7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f020878f92_7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f020878f92_7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f020878f92_7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f0398686ea_2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f0398686ea_2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f0398686ea_2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f0398686ea_2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ef69948130_4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ef69948130_4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f020878f92_3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f020878f92_3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bc4b9d4fe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bc4b9d4fe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cceec8c2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cceec8c2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cceec8c28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ecceec8c28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-576525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11150" y="0"/>
            <a:ext cx="4932849" cy="44038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1569375"/>
            <a:ext cx="3942300" cy="20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llustration 2">
  <p:cSld name="BLANK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" name="Google Shape;6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39187" y="0"/>
            <a:ext cx="3004805" cy="4370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llustration 3">
  <p:cSld name="BLANK_1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" name="Google Shape;6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87216" y="0"/>
            <a:ext cx="2456794" cy="4370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llustration 4">
  <p:cSld name="BLANK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90631" y="12"/>
            <a:ext cx="2253366" cy="4370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2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5731575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85800" y="2167338"/>
            <a:ext cx="4102500" cy="43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85800" y="2701363"/>
            <a:ext cx="4102500" cy="27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4816" y="0"/>
            <a:ext cx="4269193" cy="4370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2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-5400000">
            <a:off x="690500" y="-806025"/>
            <a:ext cx="5541300" cy="55413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610B0B">
              <a:alpha val="20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08300" y="0"/>
            <a:ext cx="3635700" cy="456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219200" y="790200"/>
            <a:ext cx="4407300" cy="314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✓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○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●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●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○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■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●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○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406400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2800"/>
              <a:buFont typeface="Inter-Regular"/>
              <a:buChar char="■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721100" y="490575"/>
            <a:ext cx="4266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“</a:t>
            </a:r>
            <a:endParaRPr sz="9600">
              <a:solidFill>
                <a:schemeClr val="accen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855300" y="1506348"/>
            <a:ext cx="45495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✓"/>
              <a:defRPr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" name="Google Shape;3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13131" y="12"/>
            <a:ext cx="3430865" cy="4370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855275" y="1506350"/>
            <a:ext cx="21258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✓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3279125" y="1506350"/>
            <a:ext cx="21258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✓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" name="Google Shape;3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9113" y="0"/>
            <a:ext cx="3604894" cy="4370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855300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rtl="0">
              <a:spcBef>
                <a:spcPts val="600"/>
              </a:spcBef>
              <a:spcAft>
                <a:spcPts val="0"/>
              </a:spcAft>
              <a:buSzPts val="1300"/>
              <a:buChar char="✓"/>
              <a:defRPr sz="1300"/>
            </a:lvl1pPr>
            <a:lvl2pPr marL="914400" lvl="1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3pPr>
            <a:lvl4pPr marL="1828800" lvl="3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600"/>
              </a:spcBef>
              <a:spcAft>
                <a:spcPts val="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2811939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rtl="0">
              <a:spcBef>
                <a:spcPts val="600"/>
              </a:spcBef>
              <a:spcAft>
                <a:spcPts val="0"/>
              </a:spcAft>
              <a:buSzPts val="1300"/>
              <a:buChar char="✓"/>
              <a:defRPr sz="1300"/>
            </a:lvl1pPr>
            <a:lvl2pPr marL="914400" lvl="1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3pPr>
            <a:lvl4pPr marL="1828800" lvl="3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600"/>
              </a:spcBef>
              <a:spcAft>
                <a:spcPts val="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4768578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rtl="0">
              <a:spcBef>
                <a:spcPts val="600"/>
              </a:spcBef>
              <a:spcAft>
                <a:spcPts val="0"/>
              </a:spcAft>
              <a:buSzPts val="1300"/>
              <a:buChar char="✓"/>
              <a:defRPr sz="1300"/>
            </a:lvl1pPr>
            <a:lvl2pPr marL="914400" lvl="1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3pPr>
            <a:lvl4pPr marL="1828800" lvl="3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600"/>
              </a:spcBef>
              <a:spcAft>
                <a:spcPts val="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" name="Google Shape;4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87216" y="0"/>
            <a:ext cx="2456794" cy="4370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8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" name="Google Shape;5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66477" y="12"/>
            <a:ext cx="3377524" cy="4370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" name="Google Shape;5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90631" y="12"/>
            <a:ext cx="2253366" cy="437063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9"/>
          <p:cNvSpPr/>
          <p:nvPr/>
        </p:nvSpPr>
        <p:spPr>
          <a:xfrm rot="10800000">
            <a:off x="-223925" y="33977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855300" y="4011550"/>
            <a:ext cx="7831500" cy="3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360"/>
              </a:spcBef>
              <a:spcAft>
                <a:spcPts val="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llustration 1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" name="Google Shape;6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46989" y="0"/>
            <a:ext cx="2996999" cy="4370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506348"/>
            <a:ext cx="45495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ter-Regular"/>
              <a:buChar char="✓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ter-Regular"/>
              <a:buChar char="○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-Regular"/>
              <a:buChar char="●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-Regular"/>
              <a:buChar char="●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○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■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●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○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3556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Inter-Regular"/>
              <a:buChar char="■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jpg"/><Relationship Id="rId11" Type="http://schemas.openxmlformats.org/officeDocument/2006/relationships/image" Target="../media/image19.jpg"/><Relationship Id="rId5" Type="http://schemas.openxmlformats.org/officeDocument/2006/relationships/image" Target="../media/image13.jpg"/><Relationship Id="rId10" Type="http://schemas.openxmlformats.org/officeDocument/2006/relationships/image" Target="../media/image18.png"/><Relationship Id="rId4" Type="http://schemas.openxmlformats.org/officeDocument/2006/relationships/image" Target="../media/image12.jpg"/><Relationship Id="rId9" Type="http://schemas.openxmlformats.org/officeDocument/2006/relationships/image" Target="../media/image1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ctrTitle"/>
          </p:nvPr>
        </p:nvSpPr>
        <p:spPr>
          <a:xfrm>
            <a:off x="354150" y="874025"/>
            <a:ext cx="3942300" cy="20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DSA3101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3</a:t>
            </a: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-1113000" y="2622550"/>
            <a:ext cx="5343000" cy="14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FRANCELINE BENETTA (A0200662U), </a:t>
            </a:r>
            <a:endParaRPr sz="90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GORDON THAM QI HAO(A0204749Y), </a:t>
            </a:r>
            <a:endParaRPr sz="90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KUEI YU FEI (A0205517L), </a:t>
            </a:r>
            <a:endParaRPr sz="90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LEE MIN LI (A0205279B), </a:t>
            </a:r>
            <a:endParaRPr sz="90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LOW HON ZHENG (A0204803R), </a:t>
            </a:r>
            <a:endParaRPr sz="90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LOW JIA LIN (A0204877W), </a:t>
            </a:r>
            <a:endParaRPr sz="90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SAW LIN MIN (A0205450U),</a:t>
            </a:r>
            <a:endParaRPr sz="90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USMAN HASAN SIDDIQUI (A0201488E)</a:t>
            </a:r>
            <a:endParaRPr sz="900">
              <a:solidFill>
                <a:srgbClr val="434343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9425" y="0"/>
            <a:ext cx="47045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5"/>
          <p:cNvSpPr txBox="1">
            <a:spLocks noGrp="1"/>
          </p:cNvSpPr>
          <p:nvPr>
            <p:ph type="body" idx="4294967295"/>
          </p:nvPr>
        </p:nvSpPr>
        <p:spPr>
          <a:xfrm>
            <a:off x="4578150" y="1828612"/>
            <a:ext cx="4427100" cy="15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/>
              <a:t>What are the</a:t>
            </a:r>
            <a:endParaRPr sz="30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TRENDS?</a:t>
            </a:r>
            <a:endParaRPr sz="30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endParaRPr sz="1600">
              <a:solidFill>
                <a:schemeClr val="lt1"/>
              </a:solidFill>
            </a:endParaRPr>
          </a:p>
        </p:txBody>
      </p:sp>
      <p:sp>
        <p:nvSpPr>
          <p:cNvPr id="210" name="Google Shape;210;p2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11" name="Google Shape;211;p25"/>
          <p:cNvSpPr/>
          <p:nvPr/>
        </p:nvSpPr>
        <p:spPr>
          <a:xfrm flipH="1">
            <a:off x="7702191" y="2465275"/>
            <a:ext cx="741060" cy="716211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2" name="Google Shape;212;p25"/>
          <p:cNvCxnSpPr/>
          <p:nvPr/>
        </p:nvCxnSpPr>
        <p:spPr>
          <a:xfrm rot="10800000" flipH="1">
            <a:off x="564750" y="3695225"/>
            <a:ext cx="6497100" cy="21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3" name="Google Shape;213;p25"/>
          <p:cNvGrpSpPr/>
          <p:nvPr/>
        </p:nvGrpSpPr>
        <p:grpSpPr>
          <a:xfrm>
            <a:off x="696150" y="1316375"/>
            <a:ext cx="1280250" cy="2394125"/>
            <a:chOff x="1607150" y="1312000"/>
            <a:chExt cx="1280250" cy="2394125"/>
          </a:xfrm>
        </p:grpSpPr>
        <p:sp>
          <p:nvSpPr>
            <p:cNvPr id="214" name="Google Shape;214;p25"/>
            <p:cNvSpPr/>
            <p:nvPr/>
          </p:nvSpPr>
          <p:spPr>
            <a:xfrm>
              <a:off x="1607150" y="1634200"/>
              <a:ext cx="307200" cy="2071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5"/>
            <p:cNvSpPr/>
            <p:nvPr/>
          </p:nvSpPr>
          <p:spPr>
            <a:xfrm>
              <a:off x="2093675" y="1824225"/>
              <a:ext cx="307200" cy="188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5"/>
            <p:cNvSpPr/>
            <p:nvPr/>
          </p:nvSpPr>
          <p:spPr>
            <a:xfrm>
              <a:off x="2580200" y="1312000"/>
              <a:ext cx="307200" cy="239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217;p25"/>
          <p:cNvGrpSpPr/>
          <p:nvPr/>
        </p:nvGrpSpPr>
        <p:grpSpPr>
          <a:xfrm>
            <a:off x="2476700" y="1516000"/>
            <a:ext cx="1280250" cy="2194525"/>
            <a:chOff x="1607150" y="1511625"/>
            <a:chExt cx="1280250" cy="2194525"/>
          </a:xfrm>
        </p:grpSpPr>
        <p:sp>
          <p:nvSpPr>
            <p:cNvPr id="218" name="Google Shape;218;p25"/>
            <p:cNvSpPr/>
            <p:nvPr/>
          </p:nvSpPr>
          <p:spPr>
            <a:xfrm>
              <a:off x="1607150" y="1980250"/>
              <a:ext cx="307200" cy="1725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5"/>
            <p:cNvSpPr/>
            <p:nvPr/>
          </p:nvSpPr>
          <p:spPr>
            <a:xfrm>
              <a:off x="2093675" y="1511625"/>
              <a:ext cx="307200" cy="2194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5"/>
            <p:cNvSpPr/>
            <p:nvPr/>
          </p:nvSpPr>
          <p:spPr>
            <a:xfrm>
              <a:off x="2580200" y="2184525"/>
              <a:ext cx="307200" cy="1521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5" name="Google Shape;225;p26"/>
          <p:cNvCxnSpPr/>
          <p:nvPr/>
        </p:nvCxnSpPr>
        <p:spPr>
          <a:xfrm>
            <a:off x="1084938" y="1546333"/>
            <a:ext cx="5655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226;p26"/>
          <p:cNvCxnSpPr/>
          <p:nvPr/>
        </p:nvCxnSpPr>
        <p:spPr>
          <a:xfrm>
            <a:off x="1084938" y="1871314"/>
            <a:ext cx="5655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26"/>
          <p:cNvCxnSpPr/>
          <p:nvPr/>
        </p:nvCxnSpPr>
        <p:spPr>
          <a:xfrm>
            <a:off x="1084938" y="2577181"/>
            <a:ext cx="5655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26"/>
          <p:cNvCxnSpPr/>
          <p:nvPr/>
        </p:nvCxnSpPr>
        <p:spPr>
          <a:xfrm>
            <a:off x="1084938" y="3969341"/>
            <a:ext cx="5655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9" name="Google Shape;229;p2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cxnSp>
        <p:nvCxnSpPr>
          <p:cNvPr id="230" name="Google Shape;230;p26"/>
          <p:cNvCxnSpPr/>
          <p:nvPr/>
        </p:nvCxnSpPr>
        <p:spPr>
          <a:xfrm>
            <a:off x="1084938" y="2925219"/>
            <a:ext cx="5655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p26"/>
          <p:cNvCxnSpPr/>
          <p:nvPr/>
        </p:nvCxnSpPr>
        <p:spPr>
          <a:xfrm>
            <a:off x="1084938" y="2221039"/>
            <a:ext cx="5655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" name="Google Shape;232;p26"/>
          <p:cNvCxnSpPr/>
          <p:nvPr/>
        </p:nvCxnSpPr>
        <p:spPr>
          <a:xfrm>
            <a:off x="1084938" y="3273248"/>
            <a:ext cx="5655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26"/>
          <p:cNvCxnSpPr/>
          <p:nvPr/>
        </p:nvCxnSpPr>
        <p:spPr>
          <a:xfrm>
            <a:off x="1084938" y="3621293"/>
            <a:ext cx="5655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26"/>
          <p:cNvCxnSpPr/>
          <p:nvPr/>
        </p:nvCxnSpPr>
        <p:spPr>
          <a:xfrm>
            <a:off x="1084938" y="4317375"/>
            <a:ext cx="5655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5" name="Google Shape;235;p26"/>
          <p:cNvSpPr txBox="1"/>
          <p:nvPr/>
        </p:nvSpPr>
        <p:spPr>
          <a:xfrm>
            <a:off x="976079" y="1379103"/>
            <a:ext cx="358800" cy="2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800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600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400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200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6" name="Google Shape;236;p26"/>
          <p:cNvSpPr/>
          <p:nvPr/>
        </p:nvSpPr>
        <p:spPr>
          <a:xfrm>
            <a:off x="4278218" y="3144066"/>
            <a:ext cx="358800" cy="117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6"/>
          <p:cNvSpPr/>
          <p:nvPr/>
        </p:nvSpPr>
        <p:spPr>
          <a:xfrm>
            <a:off x="4640526" y="2835662"/>
            <a:ext cx="358800" cy="148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6"/>
          <p:cNvSpPr/>
          <p:nvPr/>
        </p:nvSpPr>
        <p:spPr>
          <a:xfrm>
            <a:off x="4999127" y="1211324"/>
            <a:ext cx="358800" cy="310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6"/>
          <p:cNvSpPr txBox="1"/>
          <p:nvPr/>
        </p:nvSpPr>
        <p:spPr>
          <a:xfrm>
            <a:off x="976079" y="1721449"/>
            <a:ext cx="358800" cy="2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700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500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300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100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0" name="Google Shape;240;p26"/>
          <p:cNvSpPr txBox="1"/>
          <p:nvPr/>
        </p:nvSpPr>
        <p:spPr>
          <a:xfrm>
            <a:off x="1618194" y="4317374"/>
            <a:ext cx="55263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0                  2                  4                  6                  8                  10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4400"/>
              </a:spcAft>
              <a:buNone/>
            </a:pP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1" name="Google Shape;241;p26"/>
          <p:cNvSpPr/>
          <p:nvPr/>
        </p:nvSpPr>
        <p:spPr>
          <a:xfrm>
            <a:off x="3915933" y="3820326"/>
            <a:ext cx="358800" cy="497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6"/>
          <p:cNvSpPr/>
          <p:nvPr/>
        </p:nvSpPr>
        <p:spPr>
          <a:xfrm>
            <a:off x="3557321" y="4052558"/>
            <a:ext cx="358800" cy="26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6"/>
          <p:cNvSpPr/>
          <p:nvPr/>
        </p:nvSpPr>
        <p:spPr>
          <a:xfrm>
            <a:off x="3210663" y="4154406"/>
            <a:ext cx="358800" cy="156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6"/>
          <p:cNvSpPr/>
          <p:nvPr/>
        </p:nvSpPr>
        <p:spPr>
          <a:xfrm>
            <a:off x="2852038" y="4272214"/>
            <a:ext cx="358800" cy="4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6"/>
          <p:cNvSpPr/>
          <p:nvPr/>
        </p:nvSpPr>
        <p:spPr>
          <a:xfrm>
            <a:off x="2500040" y="4272214"/>
            <a:ext cx="358800" cy="45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6"/>
          <p:cNvSpPr/>
          <p:nvPr/>
        </p:nvSpPr>
        <p:spPr>
          <a:xfrm>
            <a:off x="1921728" y="4272214"/>
            <a:ext cx="358800" cy="4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6"/>
          <p:cNvSpPr txBox="1">
            <a:spLocks noGrp="1"/>
          </p:cNvSpPr>
          <p:nvPr>
            <p:ph type="body" idx="1"/>
          </p:nvPr>
        </p:nvSpPr>
        <p:spPr>
          <a:xfrm>
            <a:off x="2627022" y="4496395"/>
            <a:ext cx="2571000" cy="34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600"/>
              </a:spcAft>
              <a:buNone/>
            </a:pPr>
            <a:r>
              <a:rPr lang="en" b="1">
                <a:latin typeface="Inter"/>
                <a:ea typeface="Inter"/>
                <a:cs typeface="Inter"/>
                <a:sym typeface="Inter"/>
              </a:rPr>
              <a:t>Reviewer Hotel Ratings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-213550" y="1021275"/>
            <a:ext cx="2880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60"/>
              </a:spcBef>
              <a:spcAft>
                <a:spcPts val="60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Count</a:t>
            </a:r>
            <a:endParaRPr sz="16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49" name="Google Shape;249;p26"/>
          <p:cNvPicPr preferRelativeResize="0"/>
          <p:nvPr/>
        </p:nvPicPr>
        <p:blipFill rotWithShape="1">
          <a:blip r:embed="rId3">
            <a:alphaModFix/>
          </a:blip>
          <a:srcRect l="20488" t="29771" r="22118" b="29771"/>
          <a:stretch/>
        </p:blipFill>
        <p:spPr>
          <a:xfrm>
            <a:off x="7883800" y="0"/>
            <a:ext cx="1260201" cy="58532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6"/>
          <p:cNvSpPr txBox="1">
            <a:spLocks noGrp="1"/>
          </p:cNvSpPr>
          <p:nvPr>
            <p:ph type="title" idx="4294967295"/>
          </p:nvPr>
        </p:nvSpPr>
        <p:spPr>
          <a:xfrm>
            <a:off x="748125" y="544950"/>
            <a:ext cx="5806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Histogram of reviewer ratings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6000" y="0"/>
            <a:ext cx="292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57" name="Google Shape;25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575" y="1674000"/>
            <a:ext cx="4955400" cy="257092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7"/>
          <p:cNvSpPr txBox="1">
            <a:spLocks noGrp="1"/>
          </p:cNvSpPr>
          <p:nvPr>
            <p:ph type="title" idx="4294967295"/>
          </p:nvPr>
        </p:nvSpPr>
        <p:spPr>
          <a:xfrm>
            <a:off x="855300" y="748950"/>
            <a:ext cx="53607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Traveller type breakdown</a:t>
            </a:r>
            <a:endParaRPr/>
          </a:p>
        </p:txBody>
      </p:sp>
      <p:pic>
        <p:nvPicPr>
          <p:cNvPr id="259" name="Google Shape;25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1950" y="661719"/>
            <a:ext cx="1803825" cy="14443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0" name="Google Shape;260;p27"/>
          <p:cNvGrpSpPr/>
          <p:nvPr/>
        </p:nvGrpSpPr>
        <p:grpSpPr>
          <a:xfrm>
            <a:off x="4912736" y="1444501"/>
            <a:ext cx="421989" cy="473400"/>
            <a:chOff x="3814414" y="1703401"/>
            <a:chExt cx="473400" cy="473400"/>
          </a:xfrm>
        </p:grpSpPr>
        <p:sp>
          <p:nvSpPr>
            <p:cNvPr id="261" name="Google Shape;261;p27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62" name="Google Shape;262;p27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1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63" name="Google Shape;263;p27"/>
          <p:cNvGrpSpPr/>
          <p:nvPr/>
        </p:nvGrpSpPr>
        <p:grpSpPr>
          <a:xfrm>
            <a:off x="3349189" y="1917901"/>
            <a:ext cx="473400" cy="473400"/>
            <a:chOff x="5842489" y="1703401"/>
            <a:chExt cx="473400" cy="473400"/>
          </a:xfrm>
        </p:grpSpPr>
        <p:sp>
          <p:nvSpPr>
            <p:cNvPr id="264" name="Google Shape;264;p27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65" name="Google Shape;265;p27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2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66" name="Google Shape;266;p27"/>
          <p:cNvGrpSpPr/>
          <p:nvPr/>
        </p:nvGrpSpPr>
        <p:grpSpPr>
          <a:xfrm>
            <a:off x="3146675" y="2722763"/>
            <a:ext cx="473400" cy="473400"/>
            <a:chOff x="1786339" y="1703401"/>
            <a:chExt cx="473400" cy="473400"/>
          </a:xfrm>
        </p:grpSpPr>
        <p:sp>
          <p:nvSpPr>
            <p:cNvPr id="267" name="Google Shape;267;p27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68" name="Google Shape;268;p27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3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269" name="Google Shape;26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1961" y="2722787"/>
            <a:ext cx="1541039" cy="1541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0" name="Google Shape;270;p27"/>
          <p:cNvGrpSpPr/>
          <p:nvPr/>
        </p:nvGrpSpPr>
        <p:grpSpPr>
          <a:xfrm>
            <a:off x="6279154" y="1120453"/>
            <a:ext cx="548718" cy="526847"/>
            <a:chOff x="3814414" y="1703401"/>
            <a:chExt cx="473400" cy="473400"/>
          </a:xfrm>
        </p:grpSpPr>
        <p:sp>
          <p:nvSpPr>
            <p:cNvPr id="271" name="Google Shape;271;p27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72" name="Google Shape;272;p27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1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73" name="Google Shape;273;p27"/>
          <p:cNvSpPr txBox="1"/>
          <p:nvPr/>
        </p:nvSpPr>
        <p:spPr>
          <a:xfrm>
            <a:off x="6179988" y="21060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Deals</a:t>
            </a:r>
            <a:endParaRPr sz="1800" b="1">
              <a:solidFill>
                <a:schemeClr val="accent4"/>
              </a:solidFill>
            </a:endParaRPr>
          </a:p>
        </p:txBody>
      </p:sp>
      <p:grpSp>
        <p:nvGrpSpPr>
          <p:cNvPr id="274" name="Google Shape;274;p27"/>
          <p:cNvGrpSpPr/>
          <p:nvPr/>
        </p:nvGrpSpPr>
        <p:grpSpPr>
          <a:xfrm>
            <a:off x="6279154" y="3718066"/>
            <a:ext cx="548718" cy="526847"/>
            <a:chOff x="3814414" y="1703401"/>
            <a:chExt cx="473400" cy="473400"/>
          </a:xfrm>
        </p:grpSpPr>
        <p:sp>
          <p:nvSpPr>
            <p:cNvPr id="275" name="Google Shape;275;p27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3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77" name="Google Shape;277;p27"/>
          <p:cNvGrpSpPr/>
          <p:nvPr/>
        </p:nvGrpSpPr>
        <p:grpSpPr>
          <a:xfrm>
            <a:off x="6279154" y="3026441"/>
            <a:ext cx="548718" cy="526847"/>
            <a:chOff x="3814414" y="1703401"/>
            <a:chExt cx="473400" cy="473400"/>
          </a:xfrm>
        </p:grpSpPr>
        <p:sp>
          <p:nvSpPr>
            <p:cNvPr id="278" name="Google Shape;278;p27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79" name="Google Shape;279;p27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2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80" name="Google Shape;280;p27"/>
          <p:cNvSpPr txBox="1"/>
          <p:nvPr/>
        </p:nvSpPr>
        <p:spPr>
          <a:xfrm>
            <a:off x="6292463" y="42449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Security</a:t>
            </a:r>
            <a:endParaRPr sz="1800" b="1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8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Perceptual Map</a:t>
            </a:r>
            <a:endParaRPr sz="1200"/>
          </a:p>
        </p:txBody>
      </p:sp>
      <p:sp>
        <p:nvSpPr>
          <p:cNvPr id="286" name="Google Shape;286;p28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" name="Google Shape;287;p28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288" name="Google Shape;288;p28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9" name="Google Shape;289;p28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0" name="Google Shape;290;p28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1" name="Google Shape;291;p28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2" name="Google Shape;292;p28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3" name="Google Shape;293;p28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4" name="Google Shape;294;p28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5" name="Google Shape;295;p28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6" name="Google Shape;296;p28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7" name="Google Shape;297;p28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28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9" name="Google Shape;299;p28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0" name="Google Shape;300;p28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1" name="Google Shape;301;p28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2" name="Google Shape;302;p28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3" name="Google Shape;303;p28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" name="Google Shape;304;p28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28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6" name="Google Shape;306;p28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7" name="Google Shape;307;p28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8" name="Google Shape;308;p28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9" name="Google Shape;309;p28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0" name="Google Shape;310;p28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1" name="Google Shape;311;p28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2" name="Google Shape;312;p28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3" name="Google Shape;313;p28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" name="Google Shape;314;p28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" name="Google Shape;315;p28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" name="Google Shape;316;p28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" name="Google Shape;317;p28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" name="Google Shape;318;p28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9" name="Google Shape;319;p28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0" name="Google Shape;320;p28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1" name="Google Shape;321;p28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2" name="Google Shape;322;p28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3" name="Google Shape;323;p28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4" name="Google Shape;324;p28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5" name="Google Shape;325;p28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6" name="Google Shape;326;p28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28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28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9" name="Google Shape;329;p28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0" name="Google Shape;330;p28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1" name="Google Shape;331;p28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28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28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4" name="Google Shape;334;p2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335" name="Google Shape;335;p28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336" name="Google Shape;336;p28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7" name="Google Shape;337;p28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8" name="Google Shape;338;p28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9" name="Google Shape;339;p28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" name="Google Shape;340;p28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1" name="Google Shape;341;p28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" name="Google Shape;342;p28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3" name="Google Shape;343;p28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4" name="Google Shape;344;p28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" name="Google Shape;345;p28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" name="Google Shape;346;p28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" name="Google Shape;347;p28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28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" name="Google Shape;349;p28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28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28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28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3" name="Google Shape;353;p28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4" name="Google Shape;354;p28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5" name="Google Shape;355;p28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6" name="Google Shape;356;p28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7" name="Google Shape;357;p28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358" name="Google Shape;358;p28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359" name="Google Shape;359;p28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360" name="Google Shape;360;p28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LOWER HOTEL RATING</a:t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1" name="Google Shape;361;p28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HIGHER HOTEL RATING</a:t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2" name="Google Shape;362;p28"/>
          <p:cNvSpPr txBox="1"/>
          <p:nvPr/>
        </p:nvSpPr>
        <p:spPr>
          <a:xfrm>
            <a:off x="3618575" y="4676075"/>
            <a:ext cx="19068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LOWER AVERAGE PRICE PER NIGHT</a:t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3" name="Google Shape;363;p28"/>
          <p:cNvSpPr txBox="1"/>
          <p:nvPr/>
        </p:nvSpPr>
        <p:spPr>
          <a:xfrm>
            <a:off x="3663275" y="301800"/>
            <a:ext cx="1817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HIGHER AVERAGE PRICE PER NIGHT</a:t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4" name="Google Shape;364;p28"/>
          <p:cNvSpPr/>
          <p:nvPr/>
        </p:nvSpPr>
        <p:spPr>
          <a:xfrm>
            <a:off x="6208900" y="1436700"/>
            <a:ext cx="165300" cy="165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5" name="Google Shape;365;p28"/>
          <p:cNvSpPr/>
          <p:nvPr/>
        </p:nvSpPr>
        <p:spPr>
          <a:xfrm>
            <a:off x="3538475" y="3889500"/>
            <a:ext cx="695700" cy="680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6" name="Google Shape;366;p28"/>
          <p:cNvSpPr/>
          <p:nvPr/>
        </p:nvSpPr>
        <p:spPr>
          <a:xfrm>
            <a:off x="729575" y="3889500"/>
            <a:ext cx="374700" cy="342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7" name="Google Shape;367;p28"/>
          <p:cNvSpPr/>
          <p:nvPr/>
        </p:nvSpPr>
        <p:spPr>
          <a:xfrm>
            <a:off x="6150750" y="3214800"/>
            <a:ext cx="297000" cy="279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8" name="Google Shape;368;p28"/>
          <p:cNvSpPr/>
          <p:nvPr/>
        </p:nvSpPr>
        <p:spPr>
          <a:xfrm>
            <a:off x="5186300" y="1021150"/>
            <a:ext cx="408300" cy="393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9" name="Google Shape;369;p28"/>
          <p:cNvSpPr/>
          <p:nvPr/>
        </p:nvSpPr>
        <p:spPr>
          <a:xfrm>
            <a:off x="2878925" y="3808500"/>
            <a:ext cx="374700" cy="342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0" name="Google Shape;370;p28"/>
          <p:cNvSpPr/>
          <p:nvPr/>
        </p:nvSpPr>
        <p:spPr>
          <a:xfrm>
            <a:off x="2878925" y="3018600"/>
            <a:ext cx="374700" cy="34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1" name="Google Shape;371;p28"/>
          <p:cNvSpPr/>
          <p:nvPr/>
        </p:nvSpPr>
        <p:spPr>
          <a:xfrm>
            <a:off x="2917775" y="1719150"/>
            <a:ext cx="297000" cy="27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2" name="Google Shape;372;p28"/>
          <p:cNvSpPr/>
          <p:nvPr/>
        </p:nvSpPr>
        <p:spPr>
          <a:xfrm>
            <a:off x="3454425" y="1826450"/>
            <a:ext cx="467100" cy="467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3" name="Google Shape;373;p28"/>
          <p:cNvSpPr/>
          <p:nvPr/>
        </p:nvSpPr>
        <p:spPr>
          <a:xfrm>
            <a:off x="7263200" y="4146900"/>
            <a:ext cx="165300" cy="165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4" name="Google Shape;374;p28"/>
          <p:cNvSpPr/>
          <p:nvPr/>
        </p:nvSpPr>
        <p:spPr>
          <a:xfrm flipH="1">
            <a:off x="6216591" y="2153375"/>
            <a:ext cx="165300" cy="165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5" name="Google Shape;375;p28"/>
          <p:cNvSpPr/>
          <p:nvPr/>
        </p:nvSpPr>
        <p:spPr>
          <a:xfrm>
            <a:off x="6593675" y="2153375"/>
            <a:ext cx="165300" cy="16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6" name="Google Shape;376;p28"/>
          <p:cNvSpPr/>
          <p:nvPr/>
        </p:nvSpPr>
        <p:spPr>
          <a:xfrm>
            <a:off x="6593675" y="1135300"/>
            <a:ext cx="165300" cy="165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7" name="Google Shape;377;p28"/>
          <p:cNvSpPr/>
          <p:nvPr/>
        </p:nvSpPr>
        <p:spPr>
          <a:xfrm>
            <a:off x="7855394" y="1776150"/>
            <a:ext cx="165300" cy="165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8" name="Google Shape;378;p28"/>
          <p:cNvSpPr/>
          <p:nvPr/>
        </p:nvSpPr>
        <p:spPr>
          <a:xfrm>
            <a:off x="8190600" y="1553850"/>
            <a:ext cx="165300" cy="165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9" name="Google Shape;379;p28"/>
          <p:cNvSpPr/>
          <p:nvPr/>
        </p:nvSpPr>
        <p:spPr>
          <a:xfrm>
            <a:off x="8173800" y="944550"/>
            <a:ext cx="408300" cy="393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0" name="Google Shape;380;p28"/>
          <p:cNvSpPr/>
          <p:nvPr/>
        </p:nvSpPr>
        <p:spPr>
          <a:xfrm>
            <a:off x="6593675" y="195450"/>
            <a:ext cx="297000" cy="27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1" name="Google Shape;381;p28"/>
          <p:cNvSpPr/>
          <p:nvPr/>
        </p:nvSpPr>
        <p:spPr>
          <a:xfrm>
            <a:off x="2011125" y="2598300"/>
            <a:ext cx="408300" cy="393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2" name="Google Shape;382;p28"/>
          <p:cNvSpPr/>
          <p:nvPr/>
        </p:nvSpPr>
        <p:spPr>
          <a:xfrm>
            <a:off x="2878925" y="2622525"/>
            <a:ext cx="374700" cy="34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3" name="Google Shape;383;p28"/>
          <p:cNvSpPr/>
          <p:nvPr/>
        </p:nvSpPr>
        <p:spPr>
          <a:xfrm>
            <a:off x="2878925" y="2606100"/>
            <a:ext cx="374700" cy="342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4" name="Google Shape;384;p28"/>
          <p:cNvSpPr/>
          <p:nvPr/>
        </p:nvSpPr>
        <p:spPr>
          <a:xfrm>
            <a:off x="5166025" y="748650"/>
            <a:ext cx="2916900" cy="1541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Higher prices,</a:t>
            </a:r>
            <a:endParaRPr sz="18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Higher ratings?</a:t>
            </a:r>
            <a:endParaRPr sz="18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5" name="Google Shape;385;p28"/>
          <p:cNvSpPr/>
          <p:nvPr/>
        </p:nvSpPr>
        <p:spPr>
          <a:xfrm>
            <a:off x="1004625" y="2853137"/>
            <a:ext cx="2916900" cy="15414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Cheaper prices,</a:t>
            </a:r>
            <a:endParaRPr sz="18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Lower ratings?</a:t>
            </a:r>
            <a:endParaRPr sz="18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9"/>
          <p:cNvSpPr txBox="1"/>
          <p:nvPr/>
        </p:nvSpPr>
        <p:spPr>
          <a:xfrm>
            <a:off x="505100" y="0"/>
            <a:ext cx="2396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0">
                <a:solidFill>
                  <a:schemeClr val="lt2"/>
                </a:solidFill>
                <a:latin typeface="Inter-Regular"/>
                <a:ea typeface="Inter-Regular"/>
                <a:cs typeface="Inter-Regular"/>
                <a:sym typeface="Inter-Regular"/>
              </a:rPr>
              <a:t>3</a:t>
            </a:r>
            <a:endParaRPr sz="30000">
              <a:solidFill>
                <a:schemeClr val="lt2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391" name="Google Shape;391;p29"/>
          <p:cNvSpPr txBox="1">
            <a:spLocks noGrp="1"/>
          </p:cNvSpPr>
          <p:nvPr>
            <p:ph type="subTitle" idx="1"/>
          </p:nvPr>
        </p:nvSpPr>
        <p:spPr>
          <a:xfrm>
            <a:off x="838200" y="2853763"/>
            <a:ext cx="4102500" cy="27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DBSCAN, K-Means, K-Prototype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(Unsupervised Learning)</a:t>
            </a:r>
            <a:endParaRPr/>
          </a:p>
        </p:txBody>
      </p:sp>
      <p:sp>
        <p:nvSpPr>
          <p:cNvPr id="392" name="Google Shape;392;p29"/>
          <p:cNvSpPr txBox="1">
            <a:spLocks noGrp="1"/>
          </p:cNvSpPr>
          <p:nvPr>
            <p:ph type="ctrTitle"/>
          </p:nvPr>
        </p:nvSpPr>
        <p:spPr>
          <a:xfrm>
            <a:off x="243900" y="2353200"/>
            <a:ext cx="4194300" cy="43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Models Analysis</a:t>
            </a:r>
            <a:endParaRPr/>
          </a:p>
        </p:txBody>
      </p:sp>
      <p:pic>
        <p:nvPicPr>
          <p:cNvPr id="393" name="Google Shape;393;p29"/>
          <p:cNvPicPr preferRelativeResize="0"/>
          <p:nvPr/>
        </p:nvPicPr>
        <p:blipFill rotWithShape="1">
          <a:blip r:embed="rId3">
            <a:alphaModFix/>
          </a:blip>
          <a:srcRect l="20488" t="29771" r="22118" b="29771"/>
          <a:stretch/>
        </p:blipFill>
        <p:spPr>
          <a:xfrm>
            <a:off x="7883800" y="0"/>
            <a:ext cx="1260201" cy="58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0"/>
          <p:cNvSpPr/>
          <p:nvPr/>
        </p:nvSpPr>
        <p:spPr>
          <a:xfrm rot="-5400000">
            <a:off x="2378925" y="-4057625"/>
            <a:ext cx="5541300" cy="55413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0"/>
          <p:cNvSpPr/>
          <p:nvPr/>
        </p:nvSpPr>
        <p:spPr>
          <a:xfrm rot="1120157">
            <a:off x="-1822928" y="4266177"/>
            <a:ext cx="9426651" cy="1270370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3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401" name="Google Shape;401;p30"/>
          <p:cNvSpPr txBox="1">
            <a:spLocks noGrp="1"/>
          </p:cNvSpPr>
          <p:nvPr>
            <p:ph type="title" idx="4294967295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DBSCAN</a:t>
            </a:r>
            <a:endParaRPr/>
          </a:p>
        </p:txBody>
      </p:sp>
      <p:sp>
        <p:nvSpPr>
          <p:cNvPr id="402" name="Google Shape;402;p30"/>
          <p:cNvSpPr txBox="1"/>
          <p:nvPr/>
        </p:nvSpPr>
        <p:spPr>
          <a:xfrm>
            <a:off x="2028375" y="2520738"/>
            <a:ext cx="232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403" name="Google Shape;403;p30"/>
          <p:cNvSpPr txBox="1"/>
          <p:nvPr/>
        </p:nvSpPr>
        <p:spPr>
          <a:xfrm>
            <a:off x="795150" y="1289600"/>
            <a:ext cx="567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12529"/>
                </a:solidFill>
                <a:latin typeface="Inter"/>
                <a:ea typeface="Inter"/>
                <a:cs typeface="Inter"/>
                <a:sym typeface="Inter"/>
              </a:rPr>
              <a:t>Density-Based Spatial Clustering of Applications with Noise</a:t>
            </a:r>
            <a:endParaRPr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404" name="Google Shape;404;p30"/>
          <p:cNvSpPr/>
          <p:nvPr/>
        </p:nvSpPr>
        <p:spPr>
          <a:xfrm rot="1120157">
            <a:off x="-1642627" y="4384257"/>
            <a:ext cx="9426651" cy="1270370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30"/>
          <p:cNvSpPr/>
          <p:nvPr/>
        </p:nvSpPr>
        <p:spPr>
          <a:xfrm rot="1120157">
            <a:off x="-1462326" y="4502338"/>
            <a:ext cx="9426651" cy="1270370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6" name="Google Shape;4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625" y="1930125"/>
            <a:ext cx="1941025" cy="140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5625" y="1632712"/>
            <a:ext cx="2323499" cy="1997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9263" y="1712038"/>
            <a:ext cx="2428875" cy="18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0"/>
          <p:cNvPicPr preferRelativeResize="0"/>
          <p:nvPr/>
        </p:nvPicPr>
        <p:blipFill rotWithShape="1">
          <a:blip r:embed="rId6">
            <a:alphaModFix/>
          </a:blip>
          <a:srcRect l="20488" t="29771" r="22118" b="29771"/>
          <a:stretch/>
        </p:blipFill>
        <p:spPr>
          <a:xfrm>
            <a:off x="7883800" y="0"/>
            <a:ext cx="1260201" cy="58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415" name="Google Shape;415;p31"/>
          <p:cNvSpPr txBox="1">
            <a:spLocks noGrp="1"/>
          </p:cNvSpPr>
          <p:nvPr>
            <p:ph type="title" idx="4294967295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DBSCAN Results</a:t>
            </a:r>
            <a:endParaRPr/>
          </a:p>
        </p:txBody>
      </p:sp>
      <p:graphicFrame>
        <p:nvGraphicFramePr>
          <p:cNvPr id="416" name="Google Shape;416;p31"/>
          <p:cNvGraphicFramePr/>
          <p:nvPr/>
        </p:nvGraphicFramePr>
        <p:xfrm>
          <a:off x="1368300" y="1816495"/>
          <a:ext cx="1887350" cy="1673175"/>
        </p:xfrm>
        <a:graphic>
          <a:graphicData uri="http://schemas.openxmlformats.org/drawingml/2006/table">
            <a:tbl>
              <a:tblPr>
                <a:noFill/>
                <a:tableStyleId>{A96848EB-2A79-46F0-A866-8DCA7C7DCC8C}</a:tableStyleId>
              </a:tblPr>
              <a:tblGrid>
                <a:gridCol w="93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7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ter"/>
                          <a:ea typeface="Inter"/>
                          <a:cs typeface="Inter"/>
                          <a:sym typeface="Inter"/>
                        </a:rPr>
                        <a:t>Cluster</a:t>
                      </a:r>
                      <a:endParaRPr sz="13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ter"/>
                          <a:ea typeface="Inter"/>
                          <a:cs typeface="Inter"/>
                          <a:sym typeface="Inter"/>
                        </a:rPr>
                        <a:t>Total</a:t>
                      </a:r>
                      <a:endParaRPr sz="13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ter"/>
                          <a:ea typeface="Inter"/>
                          <a:cs typeface="Inter"/>
                          <a:sym typeface="Inter"/>
                        </a:rPr>
                        <a:t>0</a:t>
                      </a:r>
                      <a:endParaRPr sz="13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ter"/>
                          <a:ea typeface="Inter"/>
                          <a:cs typeface="Inter"/>
                          <a:sym typeface="Inter"/>
                        </a:rPr>
                        <a:t>941</a:t>
                      </a:r>
                      <a:endParaRPr sz="13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4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3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ter"/>
                          <a:ea typeface="Inter"/>
                          <a:cs typeface="Inter"/>
                          <a:sym typeface="Inter"/>
                        </a:rPr>
                        <a:t>259</a:t>
                      </a:r>
                      <a:endParaRPr sz="13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17" name="Google Shape;41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2350" y="1823100"/>
            <a:ext cx="2073200" cy="16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1"/>
          <p:cNvSpPr/>
          <p:nvPr/>
        </p:nvSpPr>
        <p:spPr>
          <a:xfrm>
            <a:off x="3465675" y="1466987"/>
            <a:ext cx="2171559" cy="2016105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9" name="Google Shape;419;p31"/>
          <p:cNvPicPr preferRelativeResize="0"/>
          <p:nvPr/>
        </p:nvPicPr>
        <p:blipFill rotWithShape="1">
          <a:blip r:embed="rId4">
            <a:alphaModFix/>
          </a:blip>
          <a:srcRect l="20488" t="29771" r="22118" b="29771"/>
          <a:stretch/>
        </p:blipFill>
        <p:spPr>
          <a:xfrm>
            <a:off x="7883800" y="0"/>
            <a:ext cx="1260201" cy="58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2"/>
          <p:cNvSpPr/>
          <p:nvPr/>
        </p:nvSpPr>
        <p:spPr>
          <a:xfrm rot="1827370">
            <a:off x="-1794871" y="4235231"/>
            <a:ext cx="9440833" cy="1270442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426" name="Google Shape;426;p32"/>
          <p:cNvSpPr txBox="1">
            <a:spLocks noGrp="1"/>
          </p:cNvSpPr>
          <p:nvPr>
            <p:ph type="title" idx="4294967295"/>
          </p:nvPr>
        </p:nvSpPr>
        <p:spPr>
          <a:xfrm>
            <a:off x="650800" y="7900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Model</a:t>
            </a:r>
            <a:endParaRPr/>
          </a:p>
        </p:txBody>
      </p:sp>
      <p:sp>
        <p:nvSpPr>
          <p:cNvPr id="427" name="Google Shape;427;p32"/>
          <p:cNvSpPr txBox="1"/>
          <p:nvPr/>
        </p:nvSpPr>
        <p:spPr>
          <a:xfrm>
            <a:off x="2028375" y="2520738"/>
            <a:ext cx="232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428" name="Google Shape;428;p32"/>
          <p:cNvSpPr/>
          <p:nvPr/>
        </p:nvSpPr>
        <p:spPr>
          <a:xfrm rot="1827370">
            <a:off x="-1642471" y="4387631"/>
            <a:ext cx="9440833" cy="1270442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32"/>
          <p:cNvSpPr/>
          <p:nvPr/>
        </p:nvSpPr>
        <p:spPr>
          <a:xfrm rot="1827370">
            <a:off x="-1490071" y="4540031"/>
            <a:ext cx="9440833" cy="1270442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0" name="Google Shape;430;p32"/>
          <p:cNvPicPr preferRelativeResize="0"/>
          <p:nvPr/>
        </p:nvPicPr>
        <p:blipFill rotWithShape="1">
          <a:blip r:embed="rId3">
            <a:alphaModFix/>
          </a:blip>
          <a:srcRect b="47900"/>
          <a:stretch/>
        </p:blipFill>
        <p:spPr>
          <a:xfrm>
            <a:off x="431150" y="1277550"/>
            <a:ext cx="8449026" cy="16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2"/>
          <p:cNvPicPr preferRelativeResize="0"/>
          <p:nvPr/>
        </p:nvPicPr>
        <p:blipFill rotWithShape="1">
          <a:blip r:embed="rId3">
            <a:alphaModFix/>
          </a:blip>
          <a:srcRect t="49361"/>
          <a:stretch/>
        </p:blipFill>
        <p:spPr>
          <a:xfrm>
            <a:off x="431138" y="2778084"/>
            <a:ext cx="8449026" cy="1597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2" name="Google Shape;432;p32"/>
          <p:cNvCxnSpPr/>
          <p:nvPr/>
        </p:nvCxnSpPr>
        <p:spPr>
          <a:xfrm flipH="1">
            <a:off x="2572625" y="2784563"/>
            <a:ext cx="60300" cy="1446600"/>
          </a:xfrm>
          <a:prstGeom prst="straightConnector1">
            <a:avLst/>
          </a:prstGeom>
          <a:noFill/>
          <a:ln w="38100" cap="flat" cmpd="sng">
            <a:solidFill>
              <a:srgbClr val="33333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33" name="Google Shape;433;p32"/>
          <p:cNvCxnSpPr/>
          <p:nvPr/>
        </p:nvCxnSpPr>
        <p:spPr>
          <a:xfrm flipH="1">
            <a:off x="3425000" y="3118175"/>
            <a:ext cx="1072800" cy="782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34" name="Google Shape;434;p32"/>
          <p:cNvCxnSpPr/>
          <p:nvPr/>
        </p:nvCxnSpPr>
        <p:spPr>
          <a:xfrm>
            <a:off x="5450300" y="2817400"/>
            <a:ext cx="90300" cy="1052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35" name="Google Shape;435;p32"/>
          <p:cNvCxnSpPr/>
          <p:nvPr/>
        </p:nvCxnSpPr>
        <p:spPr>
          <a:xfrm>
            <a:off x="4848725" y="3358825"/>
            <a:ext cx="621900" cy="431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36" name="Google Shape;436;p32"/>
          <p:cNvCxnSpPr/>
          <p:nvPr/>
        </p:nvCxnSpPr>
        <p:spPr>
          <a:xfrm>
            <a:off x="6583275" y="3388900"/>
            <a:ext cx="250500" cy="752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37" name="Google Shape;437;p32"/>
          <p:cNvCxnSpPr/>
          <p:nvPr/>
        </p:nvCxnSpPr>
        <p:spPr>
          <a:xfrm rot="10800000" flipH="1">
            <a:off x="6733675" y="3278625"/>
            <a:ext cx="581700" cy="1203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38" name="Google Shape;438;p32"/>
          <p:cNvCxnSpPr/>
          <p:nvPr/>
        </p:nvCxnSpPr>
        <p:spPr>
          <a:xfrm>
            <a:off x="8149375" y="3479125"/>
            <a:ext cx="669900" cy="5013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39" name="Google Shape;439;p32"/>
          <p:cNvCxnSpPr/>
          <p:nvPr/>
        </p:nvCxnSpPr>
        <p:spPr>
          <a:xfrm rot="10800000" flipH="1">
            <a:off x="8149375" y="2907625"/>
            <a:ext cx="168600" cy="5715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40" name="Google Shape;440;p32"/>
          <p:cNvCxnSpPr/>
          <p:nvPr/>
        </p:nvCxnSpPr>
        <p:spPr>
          <a:xfrm rot="10800000" flipH="1">
            <a:off x="7485650" y="3478900"/>
            <a:ext cx="671700" cy="291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441" name="Google Shape;441;p32"/>
          <p:cNvPicPr preferRelativeResize="0"/>
          <p:nvPr/>
        </p:nvPicPr>
        <p:blipFill rotWithShape="1">
          <a:blip r:embed="rId4">
            <a:alphaModFix/>
          </a:blip>
          <a:srcRect l="20488" t="29771" r="22118" b="29771"/>
          <a:stretch/>
        </p:blipFill>
        <p:spPr>
          <a:xfrm>
            <a:off x="7883800" y="0"/>
            <a:ext cx="1260201" cy="58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3"/>
          <p:cNvSpPr/>
          <p:nvPr/>
        </p:nvSpPr>
        <p:spPr>
          <a:xfrm rot="10800000">
            <a:off x="-584800" y="-910837"/>
            <a:ext cx="3765300" cy="33903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E7C1C1">
              <a:alpha val="74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448" name="Google Shape;448;p33"/>
          <p:cNvSpPr/>
          <p:nvPr/>
        </p:nvSpPr>
        <p:spPr>
          <a:xfrm rot="-4375850">
            <a:off x="282883" y="-1852973"/>
            <a:ext cx="3765255" cy="339023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F3F3F3">
              <a:alpha val="60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33"/>
          <p:cNvSpPr txBox="1">
            <a:spLocks noGrp="1"/>
          </p:cNvSpPr>
          <p:nvPr>
            <p:ph type="title" idx="4294967295"/>
          </p:nvPr>
        </p:nvSpPr>
        <p:spPr>
          <a:xfrm>
            <a:off x="855300" y="748950"/>
            <a:ext cx="53250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K-Means: Cluster Results</a:t>
            </a:r>
            <a:endParaRPr/>
          </a:p>
        </p:txBody>
      </p:sp>
      <p:sp>
        <p:nvSpPr>
          <p:cNvPr id="450" name="Google Shape;450;p33"/>
          <p:cNvSpPr txBox="1"/>
          <p:nvPr/>
        </p:nvSpPr>
        <p:spPr>
          <a:xfrm>
            <a:off x="4257175" y="310825"/>
            <a:ext cx="125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451" name="Google Shape;451;p33"/>
          <p:cNvSpPr/>
          <p:nvPr/>
        </p:nvSpPr>
        <p:spPr>
          <a:xfrm rot="1741990">
            <a:off x="3529365" y="354529"/>
            <a:ext cx="7913362" cy="1032409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accent6"/>
            </a:solidFill>
            <a:prstDash val="dot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33"/>
          <p:cNvSpPr txBox="1"/>
          <p:nvPr/>
        </p:nvSpPr>
        <p:spPr>
          <a:xfrm>
            <a:off x="2379088" y="2752075"/>
            <a:ext cx="232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453" name="Google Shape;453;p33"/>
          <p:cNvSpPr/>
          <p:nvPr/>
        </p:nvSpPr>
        <p:spPr>
          <a:xfrm rot="1741990">
            <a:off x="3658762" y="476501"/>
            <a:ext cx="7913362" cy="1032409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dot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33"/>
          <p:cNvSpPr/>
          <p:nvPr/>
        </p:nvSpPr>
        <p:spPr>
          <a:xfrm rot="1741990">
            <a:off x="3788158" y="598473"/>
            <a:ext cx="7913362" cy="1032409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rgbClr val="9E9E9E"/>
            </a:solidFill>
            <a:prstDash val="dot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55" name="Google Shape;455;p33"/>
          <p:cNvGraphicFramePr/>
          <p:nvPr/>
        </p:nvGraphicFramePr>
        <p:xfrm>
          <a:off x="122638" y="1969344"/>
          <a:ext cx="4085725" cy="1807920"/>
        </p:xfrm>
        <a:graphic>
          <a:graphicData uri="http://schemas.openxmlformats.org/drawingml/2006/table">
            <a:tbl>
              <a:tblPr>
                <a:noFill/>
                <a:tableStyleId>{4C8B8E46-33CC-4F5D-852F-35F020F12E99}</a:tableStyleId>
              </a:tblPr>
              <a:tblGrid>
                <a:gridCol w="74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2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1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0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7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3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Cluster</a:t>
                      </a:r>
                      <a:endParaRPr sz="11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Total Spending</a:t>
                      </a:r>
                      <a:endParaRPr sz="11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8A7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Booking Frequency</a:t>
                      </a:r>
                      <a:endParaRPr sz="11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8A7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Rating</a:t>
                      </a:r>
                      <a:endParaRPr sz="11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8A7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Total</a:t>
                      </a:r>
                      <a:endParaRPr sz="11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8A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3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</a:t>
                      </a:r>
                      <a:endParaRPr sz="11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227.19</a:t>
                      </a:r>
                      <a:endParaRPr sz="1100"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D2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1.46</a:t>
                      </a:r>
                      <a:endParaRPr sz="1100"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D2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8.65</a:t>
                      </a:r>
                      <a:endParaRPr sz="1100"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D2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1053</a:t>
                      </a:r>
                      <a:endParaRPr sz="1100"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3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767.61</a:t>
                      </a:r>
                      <a:endParaRPr sz="1100"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D2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1.39</a:t>
                      </a:r>
                      <a:endParaRPr sz="1100"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D2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8.84</a:t>
                      </a:r>
                      <a:endParaRPr sz="1100"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D2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147</a:t>
                      </a:r>
                      <a:endParaRPr sz="1100"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56" name="Google Shape;456;p33"/>
          <p:cNvSpPr txBox="1"/>
          <p:nvPr/>
        </p:nvSpPr>
        <p:spPr>
          <a:xfrm>
            <a:off x="228600" y="1483250"/>
            <a:ext cx="176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Inter"/>
                <a:ea typeface="Inter"/>
                <a:cs typeface="Inter"/>
                <a:sym typeface="Inter"/>
              </a:rPr>
              <a:t>K = 2: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457" name="Google Shape;457;p33"/>
          <p:cNvGraphicFramePr/>
          <p:nvPr/>
        </p:nvGraphicFramePr>
        <p:xfrm>
          <a:off x="4702600" y="1969344"/>
          <a:ext cx="4166750" cy="2498125"/>
        </p:xfrm>
        <a:graphic>
          <a:graphicData uri="http://schemas.openxmlformats.org/drawingml/2006/table">
            <a:tbl>
              <a:tblPr>
                <a:noFill/>
                <a:tableStyleId>{4C8B8E46-33CC-4F5D-852F-35F020F12E99}</a:tableStyleId>
              </a:tblPr>
              <a:tblGrid>
                <a:gridCol w="72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0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3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25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Cluster</a:t>
                      </a:r>
                      <a:endParaRPr sz="11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Total Spending</a:t>
                      </a:r>
                      <a:endParaRPr sz="11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8A7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Booking Frequency</a:t>
                      </a:r>
                      <a:endParaRPr sz="11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8A7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Rating</a:t>
                      </a:r>
                      <a:endParaRPr sz="11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8A7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Total</a:t>
                      </a:r>
                      <a:endParaRPr sz="11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8A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</a:t>
                      </a:r>
                      <a:endParaRPr sz="11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190.04</a:t>
                      </a:r>
                      <a:endParaRPr sz="1100"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D2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1.42</a:t>
                      </a:r>
                      <a:endParaRPr sz="1100"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D2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8.63</a:t>
                      </a:r>
                      <a:endParaRPr sz="1100"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D2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869</a:t>
                      </a:r>
                      <a:endParaRPr sz="1100"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481.80</a:t>
                      </a:r>
                      <a:endParaRPr sz="1100"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D2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1.52</a:t>
                      </a:r>
                      <a:endParaRPr sz="1100"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D2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8.75</a:t>
                      </a:r>
                      <a:endParaRPr sz="1100"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D2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293</a:t>
                      </a:r>
                      <a:endParaRPr sz="1100"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1204.26</a:t>
                      </a:r>
                      <a:endParaRPr sz="1100"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D2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1.66</a:t>
                      </a:r>
                      <a:endParaRPr sz="1100"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D2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9.16</a:t>
                      </a:r>
                      <a:endParaRPr sz="1100"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D2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38</a:t>
                      </a:r>
                      <a:endParaRPr sz="1100"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58" name="Google Shape;458;p33"/>
          <p:cNvSpPr txBox="1"/>
          <p:nvPr/>
        </p:nvSpPr>
        <p:spPr>
          <a:xfrm>
            <a:off x="4702600" y="1483250"/>
            <a:ext cx="176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Inter"/>
                <a:ea typeface="Inter"/>
                <a:cs typeface="Inter"/>
                <a:sym typeface="Inter"/>
              </a:rPr>
              <a:t>K = 3: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9" name="Google Shape;459;p33"/>
          <p:cNvSpPr/>
          <p:nvPr/>
        </p:nvSpPr>
        <p:spPr>
          <a:xfrm>
            <a:off x="2573234" y="748372"/>
            <a:ext cx="3997542" cy="3646762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33"/>
          <p:cNvSpPr/>
          <p:nvPr/>
        </p:nvSpPr>
        <p:spPr>
          <a:xfrm>
            <a:off x="1768700" y="1980325"/>
            <a:ext cx="1622400" cy="1754400"/>
          </a:xfrm>
          <a:prstGeom prst="rect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33"/>
          <p:cNvSpPr/>
          <p:nvPr/>
        </p:nvSpPr>
        <p:spPr>
          <a:xfrm>
            <a:off x="6302850" y="1980325"/>
            <a:ext cx="1762200" cy="2498100"/>
          </a:xfrm>
          <a:prstGeom prst="rect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3"/>
          <p:cNvSpPr/>
          <p:nvPr/>
        </p:nvSpPr>
        <p:spPr>
          <a:xfrm rot="5400000">
            <a:off x="2066763" y="3053309"/>
            <a:ext cx="360900" cy="1281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33"/>
          <p:cNvSpPr/>
          <p:nvPr/>
        </p:nvSpPr>
        <p:spPr>
          <a:xfrm rot="5400000">
            <a:off x="2851963" y="3053309"/>
            <a:ext cx="360900" cy="1281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33"/>
          <p:cNvSpPr/>
          <p:nvPr/>
        </p:nvSpPr>
        <p:spPr>
          <a:xfrm rot="5400000">
            <a:off x="7501788" y="3165334"/>
            <a:ext cx="360900" cy="1281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33"/>
          <p:cNvSpPr/>
          <p:nvPr/>
        </p:nvSpPr>
        <p:spPr>
          <a:xfrm rot="5400000">
            <a:off x="6605513" y="3165334"/>
            <a:ext cx="360900" cy="1281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33"/>
          <p:cNvSpPr/>
          <p:nvPr/>
        </p:nvSpPr>
        <p:spPr>
          <a:xfrm rot="5400000">
            <a:off x="7501800" y="3762159"/>
            <a:ext cx="360900" cy="1281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3"/>
          <p:cNvSpPr/>
          <p:nvPr/>
        </p:nvSpPr>
        <p:spPr>
          <a:xfrm rot="5400000">
            <a:off x="6605513" y="3762159"/>
            <a:ext cx="360900" cy="1281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6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6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200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200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473" name="Google Shape;473;p34"/>
          <p:cNvSpPr txBox="1">
            <a:spLocks noGrp="1"/>
          </p:cNvSpPr>
          <p:nvPr>
            <p:ph type="title" idx="4294967295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K-Prototype</a:t>
            </a:r>
            <a:endParaRPr/>
          </a:p>
        </p:txBody>
      </p:sp>
      <p:sp>
        <p:nvSpPr>
          <p:cNvPr id="474" name="Google Shape;474;p34"/>
          <p:cNvSpPr txBox="1"/>
          <p:nvPr/>
        </p:nvSpPr>
        <p:spPr>
          <a:xfrm>
            <a:off x="864650" y="1463225"/>
            <a:ext cx="468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475" name="Google Shape;475;p34"/>
          <p:cNvSpPr/>
          <p:nvPr/>
        </p:nvSpPr>
        <p:spPr>
          <a:xfrm>
            <a:off x="1092475" y="1669275"/>
            <a:ext cx="1282500" cy="4875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K-Means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76" name="Google Shape;476;p34"/>
          <p:cNvSpPr/>
          <p:nvPr/>
        </p:nvSpPr>
        <p:spPr>
          <a:xfrm>
            <a:off x="1092475" y="2589600"/>
            <a:ext cx="1282500" cy="4875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K-Modes</a:t>
            </a:r>
            <a:endParaRPr b="1">
              <a:solidFill>
                <a:schemeClr val="lt1"/>
              </a:solidFill>
            </a:endParaRPr>
          </a:p>
        </p:txBody>
      </p:sp>
      <p:cxnSp>
        <p:nvCxnSpPr>
          <p:cNvPr id="477" name="Google Shape;477;p34"/>
          <p:cNvCxnSpPr/>
          <p:nvPr/>
        </p:nvCxnSpPr>
        <p:spPr>
          <a:xfrm>
            <a:off x="2510675" y="1933900"/>
            <a:ext cx="855000" cy="38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8" name="Google Shape;478;p34"/>
          <p:cNvCxnSpPr/>
          <p:nvPr/>
        </p:nvCxnSpPr>
        <p:spPr>
          <a:xfrm rot="10800000" flipH="1">
            <a:off x="2540925" y="2456300"/>
            <a:ext cx="804300" cy="3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9" name="Google Shape;479;p34"/>
          <p:cNvSpPr/>
          <p:nvPr/>
        </p:nvSpPr>
        <p:spPr>
          <a:xfrm>
            <a:off x="3565575" y="2156775"/>
            <a:ext cx="1282500" cy="4875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K-Prototype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80" name="Google Shape;480;p34"/>
          <p:cNvSpPr txBox="1"/>
          <p:nvPr/>
        </p:nvSpPr>
        <p:spPr>
          <a:xfrm>
            <a:off x="1248575" y="2013475"/>
            <a:ext cx="10314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Inter-Regular"/>
                <a:ea typeface="Inter-Regular"/>
                <a:cs typeface="Inter-Regular"/>
                <a:sym typeface="Inter-Regular"/>
              </a:rPr>
              <a:t>+</a:t>
            </a:r>
            <a:endParaRPr sz="3300"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481" name="Google Shape;481;p34"/>
          <p:cNvSpPr txBox="1"/>
          <p:nvPr/>
        </p:nvSpPr>
        <p:spPr>
          <a:xfrm>
            <a:off x="998325" y="3240825"/>
            <a:ext cx="47673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K-Means:</a:t>
            </a:r>
            <a:r>
              <a:rPr lang="en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rPr>
              <a:t> </a:t>
            </a:r>
            <a:r>
              <a:rPr lang="en">
                <a:latin typeface="Inter-Regular"/>
                <a:ea typeface="Inter-Regular"/>
                <a:cs typeface="Inter-Regular"/>
                <a:sym typeface="Inter-Regular"/>
              </a:rPr>
              <a:t>Measures the distance between </a:t>
            </a:r>
            <a:r>
              <a:rPr lang="en" u="sng">
                <a:latin typeface="Inter-Regular"/>
                <a:ea typeface="Inter-Regular"/>
                <a:cs typeface="Inter-Regular"/>
                <a:sym typeface="Inter-Regular"/>
              </a:rPr>
              <a:t>continuous</a:t>
            </a:r>
            <a:r>
              <a:rPr lang="en">
                <a:latin typeface="Inter-Regular"/>
                <a:ea typeface="Inter-Regular"/>
                <a:cs typeface="Inter-Regular"/>
                <a:sym typeface="Inter-Regular"/>
              </a:rPr>
              <a:t> variables using </a:t>
            </a:r>
            <a:r>
              <a:rPr lang="en" u="sng">
                <a:latin typeface="Inter-Regular"/>
                <a:ea typeface="Inter-Regular"/>
                <a:cs typeface="Inter-Regular"/>
                <a:sym typeface="Inter-Regular"/>
              </a:rPr>
              <a:t>euclidean distance</a:t>
            </a:r>
            <a:endParaRPr u="sng"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K-Modes:</a:t>
            </a:r>
            <a:r>
              <a:rPr lang="en">
                <a:latin typeface="Inter-Regular"/>
                <a:ea typeface="Inter-Regular"/>
                <a:cs typeface="Inter-Regular"/>
                <a:sym typeface="Inter-Regular"/>
              </a:rPr>
              <a:t> Measures the distance between </a:t>
            </a:r>
            <a:r>
              <a:rPr lang="en" u="sng">
                <a:latin typeface="Inter-Regular"/>
                <a:ea typeface="Inter-Regular"/>
                <a:cs typeface="Inter-Regular"/>
                <a:sym typeface="Inter-Regular"/>
              </a:rPr>
              <a:t>discrete</a:t>
            </a:r>
            <a:r>
              <a:rPr lang="en">
                <a:latin typeface="Inter-Regular"/>
                <a:ea typeface="Inter-Regular"/>
                <a:cs typeface="Inter-Regular"/>
                <a:sym typeface="Inter-Regular"/>
              </a:rPr>
              <a:t> variables using </a:t>
            </a:r>
            <a:r>
              <a:rPr lang="en" u="sng">
                <a:latin typeface="Inter-Regular"/>
                <a:ea typeface="Inter-Regular"/>
                <a:cs typeface="Inter-Regular"/>
                <a:sym typeface="Inter-Regular"/>
              </a:rPr>
              <a:t>dissimilarity coefficients</a:t>
            </a:r>
            <a:endParaRPr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482" name="Google Shape;482;p34"/>
          <p:cNvSpPr txBox="1"/>
          <p:nvPr/>
        </p:nvSpPr>
        <p:spPr>
          <a:xfrm rot="1453602">
            <a:off x="2408031" y="2018382"/>
            <a:ext cx="2232739" cy="353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Inter"/>
                <a:ea typeface="Inter"/>
                <a:cs typeface="Inter"/>
                <a:sym typeface="Inter"/>
              </a:rPr>
              <a:t>Continuous</a:t>
            </a:r>
            <a:endParaRPr sz="11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3" name="Google Shape;483;p34"/>
          <p:cNvSpPr txBox="1"/>
          <p:nvPr/>
        </p:nvSpPr>
        <p:spPr>
          <a:xfrm rot="-1553619">
            <a:off x="2408086" y="2375083"/>
            <a:ext cx="2232644" cy="354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Inter"/>
                <a:ea typeface="Inter"/>
                <a:cs typeface="Inter"/>
                <a:sym typeface="Inter"/>
              </a:rPr>
              <a:t>Categorical</a:t>
            </a:r>
            <a:endParaRPr sz="1100" b="1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84" name="Google Shape;484;p34"/>
          <p:cNvPicPr preferRelativeResize="0"/>
          <p:nvPr/>
        </p:nvPicPr>
        <p:blipFill rotWithShape="1">
          <a:blip r:embed="rId3">
            <a:alphaModFix/>
          </a:blip>
          <a:srcRect l="20488" t="29771" r="22118" b="29771"/>
          <a:stretch/>
        </p:blipFill>
        <p:spPr>
          <a:xfrm>
            <a:off x="7883800" y="0"/>
            <a:ext cx="1260201" cy="58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9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9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/>
          <p:nvPr/>
        </p:nvSpPr>
        <p:spPr>
          <a:xfrm>
            <a:off x="5963775" y="0"/>
            <a:ext cx="1364100" cy="70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7"/>
          <p:cNvSpPr/>
          <p:nvPr/>
        </p:nvSpPr>
        <p:spPr>
          <a:xfrm>
            <a:off x="5556600" y="543150"/>
            <a:ext cx="3593100" cy="40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7"/>
          <p:cNvSpPr/>
          <p:nvPr/>
        </p:nvSpPr>
        <p:spPr>
          <a:xfrm rot="244">
            <a:off x="5518600" y="636150"/>
            <a:ext cx="4230600" cy="43845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95" name="Google Shape;95;p17"/>
          <p:cNvGrpSpPr/>
          <p:nvPr/>
        </p:nvGrpSpPr>
        <p:grpSpPr>
          <a:xfrm>
            <a:off x="5216125" y="3143559"/>
            <a:ext cx="1569900" cy="1809935"/>
            <a:chOff x="2212202" y="1504475"/>
            <a:chExt cx="1569900" cy="1752625"/>
          </a:xfrm>
        </p:grpSpPr>
        <p:pic>
          <p:nvPicPr>
            <p:cNvPr id="96" name="Google Shape;96;p17"/>
            <p:cNvPicPr preferRelativeResize="0"/>
            <p:nvPr/>
          </p:nvPicPr>
          <p:blipFill rotWithShape="1">
            <a:blip r:embed="rId3">
              <a:alphaModFix/>
            </a:blip>
            <a:srcRect b="25020"/>
            <a:stretch/>
          </p:blipFill>
          <p:spPr>
            <a:xfrm>
              <a:off x="2496757" y="1504475"/>
              <a:ext cx="1000800" cy="10005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97" name="Google Shape;97;p17"/>
            <p:cNvSpPr txBox="1"/>
            <p:nvPr/>
          </p:nvSpPr>
          <p:spPr>
            <a:xfrm>
              <a:off x="2212202" y="2563800"/>
              <a:ext cx="1569900" cy="6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Low Hon Zheng</a:t>
              </a:r>
              <a:br>
                <a:rPr lang="en" sz="1300">
                  <a:latin typeface="Inter"/>
                  <a:ea typeface="Inter"/>
                  <a:cs typeface="Inter"/>
                  <a:sym typeface="Inter"/>
                </a:rPr>
              </a:br>
              <a:r>
                <a:rPr lang="en" sz="700" b="1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Data Analyst</a:t>
              </a:r>
              <a:endParaRPr sz="7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0" lvl="0" indent="0" algn="ctr" rtl="0">
                <a:spcBef>
                  <a:spcPts val="400"/>
                </a:spcBef>
                <a:spcAft>
                  <a:spcPts val="0"/>
                </a:spcAft>
                <a:buNone/>
              </a:pPr>
              <a:endParaRPr sz="1300">
                <a:latin typeface="Inter"/>
                <a:ea typeface="Inter"/>
                <a:cs typeface="Inter"/>
                <a:sym typeface="Inter"/>
              </a:endParaRPr>
            </a:p>
            <a:p>
              <a:pPr marL="0" lvl="0" indent="0" algn="ctr" rtl="0">
                <a:spcBef>
                  <a:spcPts val="400"/>
                </a:spcBef>
                <a:spcAft>
                  <a:spcPts val="400"/>
                </a:spcAft>
                <a:buNone/>
              </a:pPr>
              <a:endParaRPr sz="130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98" name="Google Shape;98;p17"/>
          <p:cNvSpPr txBox="1">
            <a:spLocks noGrp="1"/>
          </p:cNvSpPr>
          <p:nvPr>
            <p:ph type="title" idx="4294967295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team...</a:t>
            </a:r>
            <a:endParaRPr/>
          </a:p>
        </p:txBody>
      </p:sp>
      <p:grpSp>
        <p:nvGrpSpPr>
          <p:cNvPr id="99" name="Google Shape;99;p17"/>
          <p:cNvGrpSpPr/>
          <p:nvPr/>
        </p:nvGrpSpPr>
        <p:grpSpPr>
          <a:xfrm>
            <a:off x="2729990" y="1528350"/>
            <a:ext cx="1569900" cy="1809925"/>
            <a:chOff x="531040" y="1528350"/>
            <a:chExt cx="1569900" cy="1809925"/>
          </a:xfrm>
        </p:grpSpPr>
        <p:pic>
          <p:nvPicPr>
            <p:cNvPr id="100" name="Google Shape;100;p17"/>
            <p:cNvPicPr preferRelativeResize="0"/>
            <p:nvPr/>
          </p:nvPicPr>
          <p:blipFill rotWithShape="1">
            <a:blip r:embed="rId4">
              <a:alphaModFix/>
            </a:blip>
            <a:srcRect t="9" b="19"/>
            <a:stretch/>
          </p:blipFill>
          <p:spPr>
            <a:xfrm>
              <a:off x="812944" y="1528350"/>
              <a:ext cx="1000800" cy="10005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01" name="Google Shape;101;p17"/>
            <p:cNvSpPr txBox="1"/>
            <p:nvPr/>
          </p:nvSpPr>
          <p:spPr>
            <a:xfrm>
              <a:off x="531040" y="2644975"/>
              <a:ext cx="1569900" cy="6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Low Jia Lin</a:t>
              </a:r>
              <a:br>
                <a:rPr lang="en" sz="1300">
                  <a:latin typeface="Inter"/>
                  <a:ea typeface="Inter"/>
                  <a:cs typeface="Inter"/>
                  <a:sym typeface="Inter"/>
                </a:rPr>
              </a:br>
              <a:r>
                <a:rPr lang="en" sz="700" b="1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Data Engineer</a:t>
              </a:r>
              <a:endParaRPr sz="7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0" lvl="0" indent="0" algn="ctr" rtl="0">
                <a:spcBef>
                  <a:spcPts val="400"/>
                </a:spcBef>
                <a:spcAft>
                  <a:spcPts val="0"/>
                </a:spcAft>
                <a:buNone/>
              </a:pPr>
              <a:endParaRPr sz="1300">
                <a:latin typeface="Inter"/>
                <a:ea typeface="Inter"/>
                <a:cs typeface="Inter"/>
                <a:sym typeface="Inter"/>
              </a:endParaRPr>
            </a:p>
            <a:p>
              <a:pPr marL="0" lvl="0" indent="0" algn="ctr" rtl="0">
                <a:spcBef>
                  <a:spcPts val="400"/>
                </a:spcBef>
                <a:spcAft>
                  <a:spcPts val="400"/>
                </a:spcAft>
                <a:buNone/>
              </a:pPr>
              <a:endParaRPr sz="130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02" name="Google Shape;102;p17"/>
          <p:cNvGrpSpPr/>
          <p:nvPr/>
        </p:nvGrpSpPr>
        <p:grpSpPr>
          <a:xfrm>
            <a:off x="4393865" y="1528350"/>
            <a:ext cx="1569900" cy="1809925"/>
            <a:chOff x="3893340" y="1528350"/>
            <a:chExt cx="1569900" cy="1809925"/>
          </a:xfrm>
        </p:grpSpPr>
        <p:pic>
          <p:nvPicPr>
            <p:cNvPr id="103" name="Google Shape;103;p17"/>
            <p:cNvPicPr preferRelativeResize="0"/>
            <p:nvPr/>
          </p:nvPicPr>
          <p:blipFill rotWithShape="1">
            <a:blip r:embed="rId5">
              <a:alphaModFix/>
            </a:blip>
            <a:srcRect l="33805" r="9925"/>
            <a:stretch/>
          </p:blipFill>
          <p:spPr>
            <a:xfrm>
              <a:off x="4175244" y="1528350"/>
              <a:ext cx="1000800" cy="10005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04" name="Google Shape;104;p17"/>
            <p:cNvSpPr txBox="1"/>
            <p:nvPr/>
          </p:nvSpPr>
          <p:spPr>
            <a:xfrm>
              <a:off x="3893340" y="2644975"/>
              <a:ext cx="1569900" cy="6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Lee Min Li</a:t>
              </a:r>
              <a:br>
                <a:rPr lang="en" sz="1300">
                  <a:latin typeface="Inter"/>
                  <a:ea typeface="Inter"/>
                  <a:cs typeface="Inter"/>
                  <a:sym typeface="Inter"/>
                </a:rPr>
              </a:br>
              <a:r>
                <a:rPr lang="en" sz="700" b="1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Data Scientist (Clustering)</a:t>
              </a:r>
              <a:endParaRPr sz="7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0" lvl="0" indent="0" algn="ctr" rtl="0">
                <a:spcBef>
                  <a:spcPts val="400"/>
                </a:spcBef>
                <a:spcAft>
                  <a:spcPts val="0"/>
                </a:spcAft>
                <a:buNone/>
              </a:pPr>
              <a:endParaRPr sz="1300">
                <a:latin typeface="Inter"/>
                <a:ea typeface="Inter"/>
                <a:cs typeface="Inter"/>
                <a:sym typeface="Inter"/>
              </a:endParaRPr>
            </a:p>
            <a:p>
              <a:pPr marL="0" lvl="0" indent="0" algn="ctr" rtl="0">
                <a:spcBef>
                  <a:spcPts val="400"/>
                </a:spcBef>
                <a:spcAft>
                  <a:spcPts val="400"/>
                </a:spcAft>
                <a:buNone/>
              </a:pPr>
              <a:endParaRPr sz="130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105" name="Google Shape;105;p17"/>
          <p:cNvPicPr preferRelativeResize="0"/>
          <p:nvPr/>
        </p:nvPicPr>
        <p:blipFill rotWithShape="1">
          <a:blip r:embed="rId6">
            <a:alphaModFix/>
          </a:blip>
          <a:srcRect t="28172" b="15593"/>
          <a:stretch/>
        </p:blipFill>
        <p:spPr>
          <a:xfrm>
            <a:off x="510494" y="3100775"/>
            <a:ext cx="1000800" cy="1000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/>
        </p:nvSpPr>
        <p:spPr>
          <a:xfrm>
            <a:off x="228590" y="4217400"/>
            <a:ext cx="1569900" cy="6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Saw Lin Min</a:t>
            </a:r>
            <a:br>
              <a:rPr lang="en" sz="1300">
                <a:latin typeface="Inter"/>
                <a:ea typeface="Inter"/>
                <a:cs typeface="Inter"/>
                <a:sym typeface="Inter"/>
              </a:rPr>
            </a:br>
            <a:r>
              <a:rPr lang="en" sz="7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Data Scientist (Clustering)</a:t>
            </a:r>
            <a:endParaRPr sz="7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sz="1300"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13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7" name="Google Shape;107;p17"/>
          <p:cNvPicPr preferRelativeResize="0"/>
          <p:nvPr/>
        </p:nvPicPr>
        <p:blipFill rotWithShape="1">
          <a:blip r:embed="rId7">
            <a:alphaModFix/>
          </a:blip>
          <a:srcRect b="37810"/>
          <a:stretch/>
        </p:blipFill>
        <p:spPr>
          <a:xfrm>
            <a:off x="2194294" y="3143550"/>
            <a:ext cx="1000800" cy="1000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/>
          <p:nvPr/>
        </p:nvSpPr>
        <p:spPr>
          <a:xfrm>
            <a:off x="1965665" y="4217400"/>
            <a:ext cx="1569900" cy="6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Franceline Benetta</a:t>
            </a:r>
            <a:br>
              <a:rPr lang="en" sz="1300">
                <a:latin typeface="Inter"/>
                <a:ea typeface="Inter"/>
                <a:cs typeface="Inter"/>
                <a:sym typeface="Inter"/>
              </a:rPr>
            </a:br>
            <a:r>
              <a:rPr lang="en" sz="7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Data Scientist (NLP)</a:t>
            </a:r>
            <a:endParaRPr sz="7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sz="1300"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1300">
                <a:latin typeface="Inter"/>
                <a:ea typeface="Inter"/>
                <a:cs typeface="Inter"/>
                <a:sym typeface="Inter"/>
              </a:rPr>
              <a:t> </a:t>
            </a:r>
            <a:endParaRPr sz="1300"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09" name="Google Shape;109;p17"/>
          <p:cNvGrpSpPr/>
          <p:nvPr/>
        </p:nvGrpSpPr>
        <p:grpSpPr>
          <a:xfrm>
            <a:off x="1066115" y="1528350"/>
            <a:ext cx="1569900" cy="1809925"/>
            <a:chOff x="531040" y="1528350"/>
            <a:chExt cx="1569900" cy="1809925"/>
          </a:xfrm>
        </p:grpSpPr>
        <p:pic>
          <p:nvPicPr>
            <p:cNvPr id="110" name="Google Shape;110;p17"/>
            <p:cNvPicPr preferRelativeResize="0"/>
            <p:nvPr/>
          </p:nvPicPr>
          <p:blipFill rotWithShape="1">
            <a:blip r:embed="rId8">
              <a:alphaModFix/>
            </a:blip>
            <a:srcRect t="12514" b="12506"/>
            <a:stretch/>
          </p:blipFill>
          <p:spPr>
            <a:xfrm>
              <a:off x="812944" y="1528350"/>
              <a:ext cx="1000800" cy="10005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11" name="Google Shape;111;p17"/>
            <p:cNvSpPr txBox="1"/>
            <p:nvPr/>
          </p:nvSpPr>
          <p:spPr>
            <a:xfrm>
              <a:off x="531040" y="2644975"/>
              <a:ext cx="1569900" cy="6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Kuei Yu Fei</a:t>
              </a:r>
              <a:br>
                <a:rPr lang="en" sz="1300">
                  <a:latin typeface="Inter"/>
                  <a:ea typeface="Inter"/>
                  <a:cs typeface="Inter"/>
                  <a:sym typeface="Inter"/>
                </a:rPr>
              </a:br>
              <a:r>
                <a:rPr lang="en" sz="700" b="1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Data Engineer</a:t>
              </a:r>
              <a:endParaRPr sz="7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0" lvl="0" indent="0" algn="ctr" rtl="0">
                <a:spcBef>
                  <a:spcPts val="400"/>
                </a:spcBef>
                <a:spcAft>
                  <a:spcPts val="0"/>
                </a:spcAft>
                <a:buNone/>
              </a:pPr>
              <a:endParaRPr sz="1300">
                <a:latin typeface="Inter"/>
                <a:ea typeface="Inter"/>
                <a:cs typeface="Inter"/>
                <a:sym typeface="Inter"/>
              </a:endParaRPr>
            </a:p>
            <a:p>
              <a:pPr marL="0" lvl="0" indent="0" algn="ctr" rtl="0">
                <a:spcBef>
                  <a:spcPts val="400"/>
                </a:spcBef>
                <a:spcAft>
                  <a:spcPts val="400"/>
                </a:spcAft>
                <a:buNone/>
              </a:pPr>
              <a:endParaRPr sz="130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112" name="Google Shape;112;p17"/>
          <p:cNvPicPr preferRelativeResize="0"/>
          <p:nvPr/>
        </p:nvPicPr>
        <p:blipFill rotWithShape="1">
          <a:blip r:embed="rId9">
            <a:alphaModFix/>
          </a:blip>
          <a:srcRect l="26185" t="27803" r="26185"/>
          <a:stretch/>
        </p:blipFill>
        <p:spPr>
          <a:xfrm>
            <a:off x="3875450" y="3100787"/>
            <a:ext cx="1000800" cy="1038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/>
          <p:nvPr/>
        </p:nvSpPr>
        <p:spPr>
          <a:xfrm>
            <a:off x="3590902" y="4217400"/>
            <a:ext cx="1569900" cy="6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Gordon Tham</a:t>
            </a:r>
            <a:endParaRPr sz="11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Data Scientist (NLP)</a:t>
            </a:r>
            <a:endParaRPr sz="7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sz="1300"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13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4" name="Google Shape;114;p17"/>
          <p:cNvPicPr preferRelativeResize="0"/>
          <p:nvPr/>
        </p:nvPicPr>
        <p:blipFill rotWithShape="1">
          <a:blip r:embed="rId10">
            <a:alphaModFix/>
          </a:blip>
          <a:srcRect l="20488" t="29771" r="22118" b="29771"/>
          <a:stretch/>
        </p:blipFill>
        <p:spPr>
          <a:xfrm>
            <a:off x="7883800" y="0"/>
            <a:ext cx="1260201" cy="5853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" name="Google Shape;115;p17"/>
          <p:cNvGrpSpPr/>
          <p:nvPr/>
        </p:nvGrpSpPr>
        <p:grpSpPr>
          <a:xfrm>
            <a:off x="6115684" y="1615086"/>
            <a:ext cx="2963540" cy="3239891"/>
            <a:chOff x="928704" y="1690981"/>
            <a:chExt cx="2486400" cy="2872753"/>
          </a:xfrm>
        </p:grpSpPr>
        <p:pic>
          <p:nvPicPr>
            <p:cNvPr id="116" name="Google Shape;116;p17"/>
            <p:cNvPicPr preferRelativeResize="0"/>
            <p:nvPr/>
          </p:nvPicPr>
          <p:blipFill rotWithShape="1">
            <a:blip r:embed="rId11">
              <a:alphaModFix/>
            </a:blip>
            <a:srcRect t="11101" b="11101"/>
            <a:stretch/>
          </p:blipFill>
          <p:spPr>
            <a:xfrm>
              <a:off x="1383545" y="1690981"/>
              <a:ext cx="1584900" cy="16440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17" name="Google Shape;117;p17"/>
            <p:cNvSpPr txBox="1"/>
            <p:nvPr/>
          </p:nvSpPr>
          <p:spPr>
            <a:xfrm>
              <a:off x="928704" y="3424333"/>
              <a:ext cx="2486400" cy="11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Usman Siddiqui</a:t>
              </a:r>
              <a:br>
                <a:rPr lang="en" sz="1700">
                  <a:latin typeface="Inter"/>
                  <a:ea typeface="Inter"/>
                  <a:cs typeface="Inter"/>
                  <a:sym typeface="Inter"/>
                </a:rPr>
              </a:br>
              <a:r>
                <a:rPr lang="en" sz="1100" b="1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Founder</a:t>
              </a:r>
              <a:endParaRPr sz="11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0" lvl="0" indent="0" algn="ctr" rtl="0">
                <a:spcBef>
                  <a:spcPts val="400"/>
                </a:spcBef>
                <a:spcAft>
                  <a:spcPts val="0"/>
                </a:spcAft>
                <a:buNone/>
              </a:pPr>
              <a:endParaRPr sz="1700">
                <a:latin typeface="Inter"/>
                <a:ea typeface="Inter"/>
                <a:cs typeface="Inter"/>
                <a:sym typeface="Inter"/>
              </a:endParaRPr>
            </a:p>
            <a:p>
              <a:pPr marL="0" lvl="0" indent="0" algn="ctr" rtl="0">
                <a:spcBef>
                  <a:spcPts val="400"/>
                </a:spcBef>
                <a:spcAft>
                  <a:spcPts val="400"/>
                </a:spcAft>
                <a:buNone/>
              </a:pPr>
              <a:endParaRPr sz="130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490" name="Google Shape;490;p35"/>
          <p:cNvSpPr txBox="1">
            <a:spLocks noGrp="1"/>
          </p:cNvSpPr>
          <p:nvPr>
            <p:ph type="title" idx="4294967295"/>
          </p:nvPr>
        </p:nvSpPr>
        <p:spPr>
          <a:xfrm>
            <a:off x="584150" y="718875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K-Prototype</a:t>
            </a:r>
            <a:endParaRPr/>
          </a:p>
        </p:txBody>
      </p:sp>
      <p:sp>
        <p:nvSpPr>
          <p:cNvPr id="491" name="Google Shape;491;p35"/>
          <p:cNvSpPr txBox="1"/>
          <p:nvPr/>
        </p:nvSpPr>
        <p:spPr>
          <a:xfrm>
            <a:off x="514400" y="1206363"/>
            <a:ext cx="4689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Inter"/>
                <a:ea typeface="Inter"/>
                <a:cs typeface="Inter"/>
                <a:sym typeface="Inter"/>
              </a:rPr>
              <a:t>Cluster Results for K = 3:</a:t>
            </a:r>
            <a:endParaRPr sz="1500" b="1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"/>
                <a:ea typeface="Inter"/>
                <a:cs typeface="Inter"/>
                <a:sym typeface="Inter"/>
              </a:rPr>
              <a:t>Silhouette score: 0.152</a:t>
            </a:r>
            <a:endParaRPr sz="1100"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492" name="Google Shape;492;p35"/>
          <p:cNvGraphicFramePr/>
          <p:nvPr/>
        </p:nvGraphicFramePr>
        <p:xfrm>
          <a:off x="584150" y="1949395"/>
          <a:ext cx="5981750" cy="2451675"/>
        </p:xfrm>
        <a:graphic>
          <a:graphicData uri="http://schemas.openxmlformats.org/drawingml/2006/table">
            <a:tbl>
              <a:tblPr>
                <a:noFill/>
                <a:tableStyleId>{A96848EB-2A79-46F0-A866-8DCA7C7DCC8C}</a:tableStyleId>
              </a:tblPr>
              <a:tblGrid>
                <a:gridCol w="93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1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77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Cluster</a:t>
                      </a:r>
                      <a:endParaRPr sz="13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Total</a:t>
                      </a:r>
                      <a:endParaRPr sz="13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Traveller Type</a:t>
                      </a:r>
                      <a:endParaRPr sz="13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Quarter</a:t>
                      </a:r>
                      <a:endParaRPr sz="13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Price Per Night</a:t>
                      </a:r>
                      <a:endParaRPr sz="13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Rating of Hotel</a:t>
                      </a:r>
                      <a:endParaRPr sz="13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ter"/>
                          <a:ea typeface="Inter"/>
                          <a:cs typeface="Inter"/>
                          <a:sym typeface="Inter"/>
                        </a:rPr>
                        <a:t>0</a:t>
                      </a:r>
                      <a:endParaRPr sz="13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ter"/>
                          <a:ea typeface="Inter"/>
                          <a:cs typeface="Inter"/>
                          <a:sym typeface="Inter"/>
                        </a:rPr>
                        <a:t>102</a:t>
                      </a:r>
                      <a:endParaRPr sz="13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ter"/>
                          <a:ea typeface="Inter"/>
                          <a:cs typeface="Inter"/>
                          <a:sym typeface="Inter"/>
                        </a:rPr>
                        <a:t>Group</a:t>
                      </a:r>
                      <a:endParaRPr sz="13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ter"/>
                          <a:ea typeface="Inter"/>
                          <a:cs typeface="Inter"/>
                          <a:sym typeface="Inter"/>
                        </a:rPr>
                        <a:t>4</a:t>
                      </a:r>
                      <a:endParaRPr sz="13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ter"/>
                          <a:ea typeface="Inter"/>
                          <a:cs typeface="Inter"/>
                          <a:sym typeface="Inter"/>
                        </a:rPr>
                        <a:t>283.667</a:t>
                      </a:r>
                      <a:endParaRPr sz="13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ter"/>
                          <a:ea typeface="Inter"/>
                          <a:cs typeface="Inter"/>
                          <a:sym typeface="Inter"/>
                        </a:rPr>
                        <a:t>9.296</a:t>
                      </a:r>
                      <a:endParaRPr sz="13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4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3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ter"/>
                          <a:ea typeface="Inter"/>
                          <a:cs typeface="Inter"/>
                          <a:sym typeface="Inter"/>
                        </a:rPr>
                        <a:t>382</a:t>
                      </a:r>
                      <a:endParaRPr sz="13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ter"/>
                          <a:ea typeface="Inter"/>
                          <a:cs typeface="Inter"/>
                          <a:sym typeface="Inter"/>
                        </a:rPr>
                        <a:t>Group</a:t>
                      </a:r>
                      <a:endParaRPr sz="13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3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ter"/>
                          <a:ea typeface="Inter"/>
                          <a:cs typeface="Inter"/>
                          <a:sym typeface="Inter"/>
                        </a:rPr>
                        <a:t>182.144</a:t>
                      </a:r>
                      <a:endParaRPr sz="13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ter"/>
                          <a:ea typeface="Inter"/>
                          <a:cs typeface="Inter"/>
                          <a:sym typeface="Inter"/>
                        </a:rPr>
                        <a:t>8.790</a:t>
                      </a:r>
                      <a:endParaRPr sz="13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7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3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ter"/>
                          <a:ea typeface="Inter"/>
                          <a:cs typeface="Inter"/>
                          <a:sym typeface="Inter"/>
                        </a:rPr>
                        <a:t>716</a:t>
                      </a:r>
                      <a:endParaRPr sz="13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ter"/>
                          <a:ea typeface="Inter"/>
                          <a:cs typeface="Inter"/>
                          <a:sym typeface="Inter"/>
                        </a:rPr>
                        <a:t>Solo Traveller</a:t>
                      </a:r>
                      <a:endParaRPr sz="13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ter"/>
                          <a:ea typeface="Inter"/>
                          <a:cs typeface="Inter"/>
                          <a:sym typeface="Inter"/>
                        </a:rPr>
                        <a:t>4</a:t>
                      </a:r>
                      <a:endParaRPr sz="13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ter"/>
                          <a:ea typeface="Inter"/>
                          <a:cs typeface="Inter"/>
                          <a:sym typeface="Inter"/>
                        </a:rPr>
                        <a:t>118.251</a:t>
                      </a:r>
                      <a:endParaRPr sz="13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Inter"/>
                          <a:ea typeface="Inter"/>
                          <a:cs typeface="Inter"/>
                          <a:sym typeface="Inter"/>
                        </a:rPr>
                        <a:t>8.521</a:t>
                      </a:r>
                      <a:endParaRPr sz="13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3" name="Google Shape;493;p35"/>
          <p:cNvSpPr/>
          <p:nvPr/>
        </p:nvSpPr>
        <p:spPr>
          <a:xfrm>
            <a:off x="1521175" y="2726600"/>
            <a:ext cx="950400" cy="1674600"/>
          </a:xfrm>
          <a:prstGeom prst="rect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35"/>
          <p:cNvSpPr/>
          <p:nvPr/>
        </p:nvSpPr>
        <p:spPr>
          <a:xfrm>
            <a:off x="5512688" y="786525"/>
            <a:ext cx="950387" cy="886358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5" name="Google Shape;495;p35"/>
          <p:cNvPicPr preferRelativeResize="0"/>
          <p:nvPr/>
        </p:nvPicPr>
        <p:blipFill rotWithShape="1">
          <a:blip r:embed="rId3">
            <a:alphaModFix/>
          </a:blip>
          <a:srcRect l="20488" t="29771" r="22118" b="29771"/>
          <a:stretch/>
        </p:blipFill>
        <p:spPr>
          <a:xfrm>
            <a:off x="7883800" y="0"/>
            <a:ext cx="1260201" cy="58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501" name="Google Shape;501;p36"/>
          <p:cNvSpPr txBox="1">
            <a:spLocks noGrp="1"/>
          </p:cNvSpPr>
          <p:nvPr>
            <p:ph type="title" idx="4294967295"/>
          </p:nvPr>
        </p:nvSpPr>
        <p:spPr>
          <a:xfrm>
            <a:off x="584150" y="718875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Model: K-Prototype</a:t>
            </a:r>
            <a:endParaRPr/>
          </a:p>
        </p:txBody>
      </p:sp>
      <p:sp>
        <p:nvSpPr>
          <p:cNvPr id="502" name="Google Shape;502;p36"/>
          <p:cNvSpPr txBox="1"/>
          <p:nvPr/>
        </p:nvSpPr>
        <p:spPr>
          <a:xfrm>
            <a:off x="514400" y="1206363"/>
            <a:ext cx="4689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"/>
                <a:ea typeface="Inter"/>
                <a:cs typeface="Inter"/>
                <a:sym typeface="Inter"/>
              </a:rPr>
              <a:t>Silhouette score: 0.189</a:t>
            </a:r>
            <a:endParaRPr sz="1100"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503" name="Google Shape;503;p36"/>
          <p:cNvGraphicFramePr/>
          <p:nvPr/>
        </p:nvGraphicFramePr>
        <p:xfrm>
          <a:off x="584150" y="1983170"/>
          <a:ext cx="5996800" cy="2690485"/>
        </p:xfrm>
        <a:graphic>
          <a:graphicData uri="http://schemas.openxmlformats.org/drawingml/2006/table">
            <a:tbl>
              <a:tblPr>
                <a:noFill/>
                <a:tableStyleId>{A96848EB-2A79-46F0-A866-8DCA7C7DCC8C}</a:tableStyleId>
              </a:tblPr>
              <a:tblGrid>
                <a:gridCol w="819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2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4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0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8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1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Cluster</a:t>
                      </a:r>
                      <a:endParaRPr sz="12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Total</a:t>
                      </a:r>
                      <a:endParaRPr sz="12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Traveller Type</a:t>
                      </a:r>
                      <a:endParaRPr sz="12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Quarter</a:t>
                      </a:r>
                      <a:endParaRPr sz="12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Price Per Night</a:t>
                      </a:r>
                      <a:endParaRPr sz="12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Rating of Hotel</a:t>
                      </a:r>
                      <a:endParaRPr sz="12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0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208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Group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211.125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8.951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435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Solo Traveller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103.814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8.431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492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Couple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4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150.807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8.662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2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65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Couple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4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306.323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9.474</a:t>
                      </a:r>
                      <a:endParaRPr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04" name="Google Shape;504;p36"/>
          <p:cNvSpPr/>
          <p:nvPr/>
        </p:nvSpPr>
        <p:spPr>
          <a:xfrm>
            <a:off x="2476250" y="2531775"/>
            <a:ext cx="950400" cy="2145300"/>
          </a:xfrm>
          <a:prstGeom prst="rect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6"/>
          <p:cNvSpPr/>
          <p:nvPr/>
        </p:nvSpPr>
        <p:spPr>
          <a:xfrm>
            <a:off x="4222575" y="2531775"/>
            <a:ext cx="1320300" cy="2145300"/>
          </a:xfrm>
          <a:prstGeom prst="rect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6" name="Google Shape;50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3400" y="653500"/>
            <a:ext cx="1046699" cy="1046699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36"/>
          <p:cNvSpPr txBox="1"/>
          <p:nvPr/>
        </p:nvSpPr>
        <p:spPr>
          <a:xfrm>
            <a:off x="514400" y="1284700"/>
            <a:ext cx="3944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Inter"/>
                <a:ea typeface="Inter"/>
                <a:cs typeface="Inter"/>
                <a:sym typeface="Inter"/>
              </a:rPr>
              <a:t>Cluster Results for K = 4:</a:t>
            </a:r>
            <a:endParaRPr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508" name="Google Shape;508;p36"/>
          <p:cNvPicPr preferRelativeResize="0"/>
          <p:nvPr/>
        </p:nvPicPr>
        <p:blipFill rotWithShape="1">
          <a:blip r:embed="rId4">
            <a:alphaModFix/>
          </a:blip>
          <a:srcRect l="20488" t="29771" r="22118" b="29771"/>
          <a:stretch/>
        </p:blipFill>
        <p:spPr>
          <a:xfrm>
            <a:off x="7883800" y="0"/>
            <a:ext cx="1260201" cy="58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514" name="Google Shape;514;p37"/>
          <p:cNvSpPr txBox="1">
            <a:spLocks noGrp="1"/>
          </p:cNvSpPr>
          <p:nvPr>
            <p:ph type="title" idx="4294967295"/>
          </p:nvPr>
        </p:nvSpPr>
        <p:spPr>
          <a:xfrm>
            <a:off x="507450" y="748950"/>
            <a:ext cx="48318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of cluster results</a:t>
            </a:r>
            <a:endParaRPr/>
          </a:p>
        </p:txBody>
      </p:sp>
      <p:sp>
        <p:nvSpPr>
          <p:cNvPr id="515" name="Google Shape;515;p37"/>
          <p:cNvSpPr txBox="1"/>
          <p:nvPr/>
        </p:nvSpPr>
        <p:spPr>
          <a:xfrm>
            <a:off x="507450" y="4210000"/>
            <a:ext cx="3129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Inter"/>
                <a:ea typeface="Inter"/>
                <a:cs typeface="Inter"/>
                <a:sym typeface="Inter"/>
              </a:rPr>
              <a:t>Cluster 0:</a:t>
            </a:r>
            <a:r>
              <a:rPr lang="en" sz="1200">
                <a:latin typeface="Inter-Regular"/>
                <a:ea typeface="Inter-Regular"/>
                <a:cs typeface="Inter-Regular"/>
                <a:sym typeface="Inter-Regular"/>
              </a:rPr>
              <a:t> Group travellers with medium budget</a:t>
            </a:r>
            <a:endParaRPr sz="1200"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Inter"/>
                <a:ea typeface="Inter"/>
                <a:cs typeface="Inter"/>
                <a:sym typeface="Inter"/>
              </a:rPr>
              <a:t>Cluster 1: </a:t>
            </a:r>
            <a:r>
              <a:rPr lang="en" sz="1200">
                <a:latin typeface="Inter-Regular"/>
                <a:ea typeface="Inter-Regular"/>
                <a:cs typeface="Inter-Regular"/>
                <a:sym typeface="Inter-Regular"/>
              </a:rPr>
              <a:t>Solo travellers with low budget</a:t>
            </a:r>
            <a:endParaRPr sz="1300"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graphicFrame>
        <p:nvGraphicFramePr>
          <p:cNvPr id="516" name="Google Shape;516;p37"/>
          <p:cNvGraphicFramePr/>
          <p:nvPr/>
        </p:nvGraphicFramePr>
        <p:xfrm>
          <a:off x="534075" y="1673158"/>
          <a:ext cx="5827800" cy="2536845"/>
        </p:xfrm>
        <a:graphic>
          <a:graphicData uri="http://schemas.openxmlformats.org/drawingml/2006/table">
            <a:tbl>
              <a:tblPr>
                <a:noFill/>
                <a:tableStyleId>{A96848EB-2A79-46F0-A866-8DCA7C7DCC8C}</a:tableStyleId>
              </a:tblPr>
              <a:tblGrid>
                <a:gridCol w="79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5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1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3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8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48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Cluster</a:t>
                      </a:r>
                      <a:endParaRPr sz="12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Total</a:t>
                      </a:r>
                      <a:endParaRPr sz="12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Traveller Type</a:t>
                      </a:r>
                      <a:endParaRPr sz="12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Quarter</a:t>
                      </a:r>
                      <a:endParaRPr sz="12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Price Per Night</a:t>
                      </a:r>
                      <a:endParaRPr sz="12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Rating of Hotel</a:t>
                      </a:r>
                      <a:endParaRPr sz="12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208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Group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211.125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8.951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435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Solo Traveller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103.814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8.431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492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Couple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150.807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8.662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65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Couple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306.323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9.474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17" name="Google Shape;517;p37"/>
          <p:cNvSpPr txBox="1"/>
          <p:nvPr/>
        </p:nvSpPr>
        <p:spPr>
          <a:xfrm>
            <a:off x="3637050" y="4210000"/>
            <a:ext cx="2877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Inter"/>
                <a:ea typeface="Inter"/>
                <a:cs typeface="Inter"/>
                <a:sym typeface="Inter"/>
              </a:rPr>
              <a:t>Cluster 2: </a:t>
            </a:r>
            <a:r>
              <a:rPr lang="en" sz="1200">
                <a:latin typeface="Inter-Regular"/>
                <a:ea typeface="Inter-Regular"/>
                <a:cs typeface="Inter-Regular"/>
                <a:sym typeface="Inter-Regular"/>
              </a:rPr>
              <a:t>Couple with low budget</a:t>
            </a:r>
            <a:endParaRPr sz="1200"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Inter"/>
                <a:ea typeface="Inter"/>
                <a:cs typeface="Inter"/>
                <a:sym typeface="Inter"/>
              </a:rPr>
              <a:t>Cluster 3: </a:t>
            </a:r>
            <a:r>
              <a:rPr lang="en" sz="1200">
                <a:latin typeface="Inter-Regular"/>
                <a:ea typeface="Inter-Regular"/>
                <a:cs typeface="Inter-Regular"/>
                <a:sym typeface="Inter-Regular"/>
              </a:rPr>
              <a:t>Couple with high budget</a:t>
            </a:r>
            <a:endParaRPr/>
          </a:p>
        </p:txBody>
      </p:sp>
      <p:sp>
        <p:nvSpPr>
          <p:cNvPr id="518" name="Google Shape;518;p37"/>
          <p:cNvSpPr txBox="1"/>
          <p:nvPr/>
        </p:nvSpPr>
        <p:spPr>
          <a:xfrm>
            <a:off x="507450" y="123645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E38A73"/>
                </a:solidFill>
                <a:latin typeface="Inter"/>
                <a:ea typeface="Inter"/>
                <a:cs typeface="Inter"/>
                <a:sym typeface="Inter"/>
              </a:rPr>
              <a:t>4 distinct clusters</a:t>
            </a:r>
            <a:endParaRPr/>
          </a:p>
        </p:txBody>
      </p:sp>
      <p:sp>
        <p:nvSpPr>
          <p:cNvPr id="519" name="Google Shape;519;p37"/>
          <p:cNvSpPr/>
          <p:nvPr/>
        </p:nvSpPr>
        <p:spPr>
          <a:xfrm>
            <a:off x="2372825" y="2221775"/>
            <a:ext cx="925200" cy="1988400"/>
          </a:xfrm>
          <a:prstGeom prst="rect">
            <a:avLst/>
          </a:prstGeom>
          <a:solidFill>
            <a:srgbClr val="FFE8E3">
              <a:alpha val="80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7"/>
          <p:cNvSpPr/>
          <p:nvPr/>
        </p:nvSpPr>
        <p:spPr>
          <a:xfrm>
            <a:off x="534075" y="2221775"/>
            <a:ext cx="796500" cy="1988400"/>
          </a:xfrm>
          <a:prstGeom prst="rect">
            <a:avLst/>
          </a:prstGeom>
          <a:solidFill>
            <a:srgbClr val="FFE8E3">
              <a:alpha val="80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7"/>
          <p:cNvSpPr/>
          <p:nvPr/>
        </p:nvSpPr>
        <p:spPr>
          <a:xfrm>
            <a:off x="4069950" y="2221775"/>
            <a:ext cx="2292000" cy="1988400"/>
          </a:xfrm>
          <a:prstGeom prst="rect">
            <a:avLst/>
          </a:prstGeom>
          <a:solidFill>
            <a:srgbClr val="FFE8E3">
              <a:alpha val="80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2" name="Google Shape;522;p37"/>
          <p:cNvPicPr preferRelativeResize="0"/>
          <p:nvPr/>
        </p:nvPicPr>
        <p:blipFill rotWithShape="1">
          <a:blip r:embed="rId3">
            <a:alphaModFix/>
          </a:blip>
          <a:srcRect l="20488" t="29771" r="22118" b="29771"/>
          <a:stretch/>
        </p:blipFill>
        <p:spPr>
          <a:xfrm>
            <a:off x="7883800" y="0"/>
            <a:ext cx="1260201" cy="58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4900" y="0"/>
            <a:ext cx="4669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3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529" name="Google Shape;529;p38"/>
          <p:cNvSpPr txBox="1"/>
          <p:nvPr/>
        </p:nvSpPr>
        <p:spPr>
          <a:xfrm>
            <a:off x="228600" y="3275800"/>
            <a:ext cx="4043700" cy="17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E38A73"/>
                </a:solidFill>
                <a:latin typeface="Inter"/>
                <a:ea typeface="Inter"/>
                <a:cs typeface="Inter"/>
                <a:sym typeface="Inter"/>
              </a:rPr>
              <a:t>Key Observations:</a:t>
            </a:r>
            <a:endParaRPr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Font typeface="Inter-Regular"/>
              <a:buChar char="●"/>
            </a:pPr>
            <a:r>
              <a:rPr lang="en">
                <a:latin typeface="Inter-Regular"/>
                <a:ea typeface="Inter-Regular"/>
                <a:cs typeface="Inter-Regular"/>
                <a:sym typeface="Inter-Regular"/>
              </a:rPr>
              <a:t>Clusters well-separated by price per night </a:t>
            </a:r>
            <a:endParaRPr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Font typeface="Inter-Regular"/>
              <a:buChar char="●"/>
            </a:pPr>
            <a:r>
              <a:rPr lang="en">
                <a:latin typeface="Inter-Regular"/>
                <a:ea typeface="Inter-Regular"/>
                <a:cs typeface="Inter-Regular"/>
                <a:sym typeface="Inter-Regular"/>
              </a:rPr>
              <a:t>Useful to gauge the </a:t>
            </a:r>
            <a:r>
              <a:rPr lang="en" b="1">
                <a:latin typeface="Inter"/>
                <a:ea typeface="Inter"/>
                <a:cs typeface="Inter"/>
                <a:sym typeface="Inter"/>
              </a:rPr>
              <a:t>pricing tiers</a:t>
            </a:r>
            <a:r>
              <a:rPr lang="en">
                <a:latin typeface="Inter-Regular"/>
                <a:ea typeface="Inter-Regular"/>
                <a:cs typeface="Inter-Regular"/>
                <a:sym typeface="Inter-Regular"/>
              </a:rPr>
              <a:t> of our hotel</a:t>
            </a:r>
            <a:endParaRPr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Font typeface="Inter-Regular"/>
              <a:buChar char="●"/>
            </a:pPr>
            <a:r>
              <a:rPr lang="en" b="1">
                <a:latin typeface="Inter"/>
                <a:ea typeface="Inter"/>
                <a:cs typeface="Inter"/>
                <a:sym typeface="Inter"/>
              </a:rPr>
              <a:t>Low variability</a:t>
            </a:r>
            <a:r>
              <a:rPr lang="en">
                <a:latin typeface="Inter-Regular"/>
                <a:ea typeface="Inter-Regular"/>
                <a:cs typeface="Inter-Regular"/>
                <a:sym typeface="Inter-Regular"/>
              </a:rPr>
              <a:t> within each cluster</a:t>
            </a:r>
            <a:endParaRPr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Font typeface="Inter-Regular"/>
              <a:buChar char="●"/>
            </a:pPr>
            <a:r>
              <a:rPr lang="en">
                <a:latin typeface="Inter-Regular"/>
                <a:ea typeface="Inter-Regular"/>
                <a:cs typeface="Inter-Regular"/>
                <a:sym typeface="Inter-Regular"/>
              </a:rPr>
              <a:t>2 outliers in cluster 3 were kept</a:t>
            </a:r>
            <a:endParaRPr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530" name="Google Shape;53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570650"/>
            <a:ext cx="3899226" cy="2705138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38"/>
          <p:cNvSpPr txBox="1">
            <a:spLocks noGrp="1"/>
          </p:cNvSpPr>
          <p:nvPr>
            <p:ph type="title" idx="4294967295"/>
          </p:nvPr>
        </p:nvSpPr>
        <p:spPr>
          <a:xfrm>
            <a:off x="4375813" y="1853500"/>
            <a:ext cx="4831800" cy="142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Analysis</a:t>
            </a:r>
            <a:r>
              <a:rPr lang="en" sz="34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rPr>
              <a:t> </a:t>
            </a:r>
            <a:endParaRPr sz="3400">
              <a:solidFill>
                <a:schemeClr val="lt1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rPr>
              <a:t>of cluster results</a:t>
            </a:r>
            <a:endParaRPr sz="2800">
              <a:solidFill>
                <a:schemeClr val="dk2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532" name="Google Shape;532;p38"/>
          <p:cNvSpPr/>
          <p:nvPr/>
        </p:nvSpPr>
        <p:spPr>
          <a:xfrm>
            <a:off x="3248525" y="580100"/>
            <a:ext cx="747600" cy="6702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4900" y="0"/>
            <a:ext cx="4669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3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539" name="Google Shape;539;p39"/>
          <p:cNvSpPr txBox="1">
            <a:spLocks noGrp="1"/>
          </p:cNvSpPr>
          <p:nvPr>
            <p:ph type="title" idx="4294967295"/>
          </p:nvPr>
        </p:nvSpPr>
        <p:spPr>
          <a:xfrm>
            <a:off x="4474888" y="519750"/>
            <a:ext cx="4831800" cy="142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Analysis</a:t>
            </a:r>
            <a:r>
              <a:rPr lang="en" sz="34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rPr>
              <a:t> </a:t>
            </a:r>
            <a:endParaRPr sz="3400">
              <a:solidFill>
                <a:schemeClr val="lt1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rPr>
              <a:t>of cluster results</a:t>
            </a:r>
            <a:endParaRPr sz="2800">
              <a:solidFill>
                <a:schemeClr val="dk2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540" name="Google Shape;54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863151"/>
            <a:ext cx="4042675" cy="360445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39"/>
          <p:cNvSpPr txBox="1"/>
          <p:nvPr/>
        </p:nvSpPr>
        <p:spPr>
          <a:xfrm>
            <a:off x="4693388" y="1436938"/>
            <a:ext cx="4232100" cy="2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accent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238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</a:pPr>
            <a:r>
              <a:rPr lang="en" sz="1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Price Per Night is proportional to Rating </a:t>
            </a:r>
            <a:endParaRPr sz="15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238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-Regular"/>
              <a:buChar char="●"/>
            </a:pPr>
            <a:r>
              <a:rPr lang="en" sz="15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rPr>
              <a:t>Customers are willing to pay to have a pleasant experience </a:t>
            </a:r>
            <a:endParaRPr sz="1500">
              <a:solidFill>
                <a:schemeClr val="lt1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Inter"/>
                <a:ea typeface="Inter"/>
                <a:cs typeface="Inter"/>
                <a:sym typeface="Inter"/>
              </a:rPr>
              <a:t> </a:t>
            </a:r>
            <a:endParaRPr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542" name="Google Shape;542;p39"/>
          <p:cNvSpPr/>
          <p:nvPr/>
        </p:nvSpPr>
        <p:spPr>
          <a:xfrm>
            <a:off x="2089225" y="1858325"/>
            <a:ext cx="833700" cy="705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9"/>
          <p:cNvSpPr/>
          <p:nvPr/>
        </p:nvSpPr>
        <p:spPr>
          <a:xfrm>
            <a:off x="2780350" y="2780325"/>
            <a:ext cx="833700" cy="705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39"/>
          <p:cNvSpPr txBox="1"/>
          <p:nvPr/>
        </p:nvSpPr>
        <p:spPr>
          <a:xfrm>
            <a:off x="4698538" y="2647738"/>
            <a:ext cx="4232100" cy="20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457200" lvl="0" indent="-3238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rPr>
              <a:t>Most customers have </a:t>
            </a:r>
            <a:r>
              <a:rPr lang="en" sz="1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low budget </a:t>
            </a:r>
            <a:r>
              <a:rPr lang="en" sz="15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rPr>
              <a:t>(</a:t>
            </a:r>
            <a:r>
              <a:rPr lang="en" sz="1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Cluster 1 and 2</a:t>
            </a:r>
            <a:r>
              <a:rPr lang="en" sz="15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rPr>
              <a:t>)</a:t>
            </a:r>
            <a:endParaRPr sz="1500">
              <a:solidFill>
                <a:schemeClr val="lt1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457200" lvl="0" indent="-3238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-Regular"/>
              <a:buChar char="●"/>
            </a:pPr>
            <a:r>
              <a:rPr lang="en" sz="15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rPr>
              <a:t>Pricing tiers should account for lower budget customers</a:t>
            </a:r>
            <a:endParaRPr sz="1500">
              <a:solidFill>
                <a:schemeClr val="lt1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Inter"/>
                <a:ea typeface="Inter"/>
                <a:cs typeface="Inter"/>
                <a:sym typeface="Inter"/>
              </a:rPr>
              <a:t> </a:t>
            </a:r>
            <a:endParaRPr>
              <a:latin typeface="Inter-Regular"/>
              <a:ea typeface="Inter-Regular"/>
              <a:cs typeface="Inter-Regular"/>
              <a:sym typeface="Inter-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0950" y="0"/>
            <a:ext cx="25730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4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551" name="Google Shape;551;p40"/>
          <p:cNvSpPr txBox="1">
            <a:spLocks noGrp="1"/>
          </p:cNvSpPr>
          <p:nvPr>
            <p:ph type="title" idx="4294967295"/>
          </p:nvPr>
        </p:nvSpPr>
        <p:spPr>
          <a:xfrm>
            <a:off x="855300" y="748950"/>
            <a:ext cx="47586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Niche Hypothesis</a:t>
            </a:r>
            <a:endParaRPr/>
          </a:p>
        </p:txBody>
      </p:sp>
      <p:sp>
        <p:nvSpPr>
          <p:cNvPr id="552" name="Google Shape;552;p40"/>
          <p:cNvSpPr txBox="1"/>
          <p:nvPr/>
        </p:nvSpPr>
        <p:spPr>
          <a:xfrm>
            <a:off x="6646225" y="1236450"/>
            <a:ext cx="2422500" cy="29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rPr>
              <a:t>Confirms</a:t>
            </a:r>
            <a:r>
              <a:rPr lang="en" sz="1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hypothesis:</a:t>
            </a:r>
            <a:endParaRPr sz="18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-Regular"/>
              <a:buChar char="●"/>
            </a:pPr>
            <a:r>
              <a:rPr lang="en" sz="16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rPr>
              <a:t>Most hotels only cater to specific type of traveller</a:t>
            </a:r>
            <a:endParaRPr sz="1600">
              <a:solidFill>
                <a:schemeClr val="lt1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-Regular"/>
              <a:buChar char="●"/>
            </a:pPr>
            <a:r>
              <a:rPr lang="en" sz="16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Market Gap:</a:t>
            </a:r>
            <a:r>
              <a:rPr lang="en" sz="16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rPr>
              <a:t> No hotel that caters to all type of travellers</a:t>
            </a:r>
            <a:endParaRPr sz="1600">
              <a:solidFill>
                <a:schemeClr val="lt1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553" name="Google Shape;55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700" y="1423750"/>
            <a:ext cx="5943600" cy="3424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4" name="Google Shape;554;p40"/>
          <p:cNvCxnSpPr/>
          <p:nvPr/>
        </p:nvCxnSpPr>
        <p:spPr>
          <a:xfrm rot="10800000">
            <a:off x="5543350" y="4268750"/>
            <a:ext cx="925800" cy="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5" name="Google Shape;555;p40"/>
          <p:cNvSpPr/>
          <p:nvPr/>
        </p:nvSpPr>
        <p:spPr>
          <a:xfrm>
            <a:off x="1102950" y="4121750"/>
            <a:ext cx="4263300" cy="294300"/>
          </a:xfrm>
          <a:prstGeom prst="rect">
            <a:avLst/>
          </a:prstGeom>
          <a:noFill/>
          <a:ln w="762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1"/>
          <p:cNvSpPr txBox="1"/>
          <p:nvPr/>
        </p:nvSpPr>
        <p:spPr>
          <a:xfrm>
            <a:off x="505100" y="0"/>
            <a:ext cx="2396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0">
                <a:solidFill>
                  <a:schemeClr val="lt2"/>
                </a:solidFill>
                <a:latin typeface="Inter-Regular"/>
                <a:ea typeface="Inter-Regular"/>
                <a:cs typeface="Inter-Regular"/>
                <a:sym typeface="Inter-Regular"/>
              </a:rPr>
              <a:t>4</a:t>
            </a:r>
            <a:endParaRPr sz="30000">
              <a:solidFill>
                <a:schemeClr val="lt2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561" name="Google Shape;561;p41"/>
          <p:cNvSpPr txBox="1">
            <a:spLocks noGrp="1"/>
          </p:cNvSpPr>
          <p:nvPr>
            <p:ph type="subTitle" idx="1"/>
          </p:nvPr>
        </p:nvSpPr>
        <p:spPr>
          <a:xfrm>
            <a:off x="838200" y="2853763"/>
            <a:ext cx="4102500" cy="27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NLP - Sentiment Analysis</a:t>
            </a:r>
            <a:endParaRPr/>
          </a:p>
        </p:txBody>
      </p:sp>
      <p:sp>
        <p:nvSpPr>
          <p:cNvPr id="562" name="Google Shape;562;p41"/>
          <p:cNvSpPr txBox="1">
            <a:spLocks noGrp="1"/>
          </p:cNvSpPr>
          <p:nvPr>
            <p:ph type="ctrTitle"/>
          </p:nvPr>
        </p:nvSpPr>
        <p:spPr>
          <a:xfrm>
            <a:off x="838200" y="2319738"/>
            <a:ext cx="4102500" cy="43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Reviews Exploration</a:t>
            </a:r>
            <a:endParaRPr/>
          </a:p>
        </p:txBody>
      </p:sp>
      <p:pic>
        <p:nvPicPr>
          <p:cNvPr id="563" name="Google Shape;563;p41"/>
          <p:cNvPicPr preferRelativeResize="0"/>
          <p:nvPr/>
        </p:nvPicPr>
        <p:blipFill rotWithShape="1">
          <a:blip r:embed="rId3">
            <a:alphaModFix/>
          </a:blip>
          <a:srcRect l="20488" t="29771" r="22118" b="29771"/>
          <a:stretch/>
        </p:blipFill>
        <p:spPr>
          <a:xfrm>
            <a:off x="7883800" y="0"/>
            <a:ext cx="1260201" cy="58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2"/>
          <p:cNvSpPr/>
          <p:nvPr/>
        </p:nvSpPr>
        <p:spPr>
          <a:xfrm rot="-5400000">
            <a:off x="1801350" y="-806025"/>
            <a:ext cx="5541300" cy="55413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9" name="Google Shape;569;p42"/>
          <p:cNvGrpSpPr/>
          <p:nvPr/>
        </p:nvGrpSpPr>
        <p:grpSpPr>
          <a:xfrm>
            <a:off x="6880814" y="3728700"/>
            <a:ext cx="473400" cy="473400"/>
            <a:chOff x="6880814" y="3576300"/>
            <a:chExt cx="473400" cy="473400"/>
          </a:xfrm>
        </p:grpSpPr>
        <p:sp>
          <p:nvSpPr>
            <p:cNvPr id="570" name="Google Shape;570;p42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71" name="Google Shape;571;p42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6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72" name="Google Shape;572;p42"/>
          <p:cNvGrpSpPr/>
          <p:nvPr/>
        </p:nvGrpSpPr>
        <p:grpSpPr>
          <a:xfrm>
            <a:off x="5842489" y="1855801"/>
            <a:ext cx="473400" cy="473400"/>
            <a:chOff x="5842489" y="1703401"/>
            <a:chExt cx="473400" cy="473400"/>
          </a:xfrm>
        </p:grpSpPr>
        <p:sp>
          <p:nvSpPr>
            <p:cNvPr id="573" name="Google Shape;573;p42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74" name="Google Shape;574;p42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5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75" name="Google Shape;575;p42"/>
          <p:cNvGrpSpPr/>
          <p:nvPr/>
        </p:nvGrpSpPr>
        <p:grpSpPr>
          <a:xfrm>
            <a:off x="4852739" y="3728700"/>
            <a:ext cx="473400" cy="473400"/>
            <a:chOff x="4852739" y="3576300"/>
            <a:chExt cx="473400" cy="473400"/>
          </a:xfrm>
        </p:grpSpPr>
        <p:sp>
          <p:nvSpPr>
            <p:cNvPr id="576" name="Google Shape;576;p42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77" name="Google Shape;577;p42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4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78" name="Google Shape;578;p42"/>
          <p:cNvGrpSpPr/>
          <p:nvPr/>
        </p:nvGrpSpPr>
        <p:grpSpPr>
          <a:xfrm>
            <a:off x="3814414" y="1855801"/>
            <a:ext cx="473400" cy="473400"/>
            <a:chOff x="3814414" y="1703401"/>
            <a:chExt cx="473400" cy="473400"/>
          </a:xfrm>
        </p:grpSpPr>
        <p:sp>
          <p:nvSpPr>
            <p:cNvPr id="579" name="Google Shape;579;p42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0" name="Google Shape;580;p42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3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81" name="Google Shape;581;p42"/>
          <p:cNvGrpSpPr/>
          <p:nvPr/>
        </p:nvGrpSpPr>
        <p:grpSpPr>
          <a:xfrm>
            <a:off x="2824664" y="3728700"/>
            <a:ext cx="473400" cy="473400"/>
            <a:chOff x="2824664" y="3576300"/>
            <a:chExt cx="473400" cy="473400"/>
          </a:xfrm>
        </p:grpSpPr>
        <p:sp>
          <p:nvSpPr>
            <p:cNvPr id="582" name="Google Shape;582;p42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3" name="Google Shape;583;p42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2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84" name="Google Shape;584;p42"/>
          <p:cNvGrpSpPr/>
          <p:nvPr/>
        </p:nvGrpSpPr>
        <p:grpSpPr>
          <a:xfrm>
            <a:off x="1786339" y="1855801"/>
            <a:ext cx="473400" cy="473400"/>
            <a:chOff x="1786339" y="1703401"/>
            <a:chExt cx="473400" cy="473400"/>
          </a:xfrm>
        </p:grpSpPr>
        <p:sp>
          <p:nvSpPr>
            <p:cNvPr id="585" name="Google Shape;585;p42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6" name="Google Shape;586;p42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1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587" name="Google Shape;587;p42"/>
          <p:cNvSpPr txBox="1">
            <a:spLocks noGrp="1"/>
          </p:cNvSpPr>
          <p:nvPr>
            <p:ph type="title" idx="4294967295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Exploration Process</a:t>
            </a:r>
            <a:endParaRPr/>
          </a:p>
        </p:txBody>
      </p:sp>
      <p:sp>
        <p:nvSpPr>
          <p:cNvPr id="588" name="Google Shape;588;p4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589" name="Google Shape;589;p42"/>
          <p:cNvSpPr/>
          <p:nvPr/>
        </p:nvSpPr>
        <p:spPr>
          <a:xfrm>
            <a:off x="0" y="2528700"/>
            <a:ext cx="9144000" cy="987452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42"/>
          <p:cNvSpPr/>
          <p:nvPr/>
        </p:nvSpPr>
        <p:spPr>
          <a:xfrm>
            <a:off x="0" y="2528700"/>
            <a:ext cx="9144000" cy="987452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42"/>
          <p:cNvSpPr txBox="1"/>
          <p:nvPr/>
        </p:nvSpPr>
        <p:spPr>
          <a:xfrm>
            <a:off x="1378650" y="1550800"/>
            <a:ext cx="1286400" cy="1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Basic cleaning </a:t>
            </a:r>
            <a:endParaRPr sz="11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2" name="Google Shape;592;p42"/>
          <p:cNvSpPr txBox="1"/>
          <p:nvPr/>
        </p:nvSpPr>
        <p:spPr>
          <a:xfrm>
            <a:off x="3290550" y="1308500"/>
            <a:ext cx="1493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Further cleaning for sentiment analysis</a:t>
            </a:r>
            <a:endParaRPr sz="11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3" name="Google Shape;593;p42"/>
          <p:cNvSpPr txBox="1"/>
          <p:nvPr/>
        </p:nvSpPr>
        <p:spPr>
          <a:xfrm>
            <a:off x="5409750" y="1550800"/>
            <a:ext cx="1286400" cy="1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Visualisations</a:t>
            </a:r>
            <a:endParaRPr sz="11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4" name="Google Shape;594;p42"/>
          <p:cNvSpPr txBox="1"/>
          <p:nvPr/>
        </p:nvSpPr>
        <p:spPr>
          <a:xfrm>
            <a:off x="2284075" y="4216000"/>
            <a:ext cx="1554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Split reviews into individual sentences</a:t>
            </a:r>
            <a:endParaRPr sz="11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5" name="Google Shape;595;p42"/>
          <p:cNvSpPr txBox="1"/>
          <p:nvPr/>
        </p:nvSpPr>
        <p:spPr>
          <a:xfrm>
            <a:off x="444625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Use LDA for topic modelling </a:t>
            </a:r>
            <a:endParaRPr sz="11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6" name="Google Shape;596;p42"/>
          <p:cNvSpPr txBox="1"/>
          <p:nvPr/>
        </p:nvSpPr>
        <p:spPr>
          <a:xfrm>
            <a:off x="647433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Derive most prominent nouns and draw insights</a:t>
            </a: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97" name="Google Shape;597;p42"/>
          <p:cNvPicPr preferRelativeResize="0"/>
          <p:nvPr/>
        </p:nvPicPr>
        <p:blipFill rotWithShape="1">
          <a:blip r:embed="rId3">
            <a:alphaModFix/>
          </a:blip>
          <a:srcRect l="20488" t="29771" r="22118" b="29771"/>
          <a:stretch/>
        </p:blipFill>
        <p:spPr>
          <a:xfrm>
            <a:off x="7883800" y="0"/>
            <a:ext cx="1260201" cy="58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603" name="Google Shape;603;p43"/>
          <p:cNvSpPr/>
          <p:nvPr/>
        </p:nvSpPr>
        <p:spPr>
          <a:xfrm>
            <a:off x="875250" y="0"/>
            <a:ext cx="7318800" cy="5143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43"/>
          <p:cNvSpPr txBox="1">
            <a:spLocks noGrp="1"/>
          </p:cNvSpPr>
          <p:nvPr>
            <p:ph type="title" idx="4294967295"/>
          </p:nvPr>
        </p:nvSpPr>
        <p:spPr>
          <a:xfrm>
            <a:off x="2259900" y="622575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Text Cleaning</a:t>
            </a:r>
            <a:endParaRPr/>
          </a:p>
        </p:txBody>
      </p:sp>
      <p:pic>
        <p:nvPicPr>
          <p:cNvPr id="605" name="Google Shape;60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5525" y="0"/>
            <a:ext cx="10339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75" y="0"/>
            <a:ext cx="10339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43"/>
          <p:cNvSpPr txBox="1"/>
          <p:nvPr/>
        </p:nvSpPr>
        <p:spPr>
          <a:xfrm>
            <a:off x="1734300" y="2122575"/>
            <a:ext cx="2208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Inter-Regular"/>
                <a:ea typeface="Inter-Regular"/>
                <a:cs typeface="Inter-Regular"/>
                <a:sym typeface="Inter-Regular"/>
              </a:rPr>
              <a:t>The hotel room was BIG and </a:t>
            </a:r>
            <a:r>
              <a:rPr lang="en" sz="17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rPr>
              <a:t>specious</a:t>
            </a:r>
            <a:r>
              <a:rPr lang="en" sz="1700">
                <a:latin typeface="Inter-Regular"/>
                <a:ea typeface="Inter-Regular"/>
                <a:cs typeface="Inter-Regular"/>
                <a:sym typeface="Inter-Regular"/>
              </a:rPr>
              <a:t>.\n</a:t>
            </a:r>
            <a:endParaRPr sz="1700"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608" name="Google Shape;608;p43"/>
          <p:cNvSpPr txBox="1"/>
          <p:nvPr/>
        </p:nvSpPr>
        <p:spPr>
          <a:xfrm>
            <a:off x="5202650" y="2122575"/>
            <a:ext cx="2208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Inter-Regular"/>
                <a:ea typeface="Inter-Regular"/>
                <a:cs typeface="Inter-Regular"/>
                <a:sym typeface="Inter-Regular"/>
              </a:rPr>
              <a:t>the hotel room was big and spacious.</a:t>
            </a:r>
            <a:endParaRPr sz="1700"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cxnSp>
        <p:nvCxnSpPr>
          <p:cNvPr id="609" name="Google Shape;609;p43"/>
          <p:cNvCxnSpPr/>
          <p:nvPr/>
        </p:nvCxnSpPr>
        <p:spPr>
          <a:xfrm>
            <a:off x="4274435" y="2470713"/>
            <a:ext cx="597000" cy="117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0" name="Google Shape;610;p43"/>
          <p:cNvSpPr txBox="1"/>
          <p:nvPr/>
        </p:nvSpPr>
        <p:spPr>
          <a:xfrm>
            <a:off x="2543425" y="3652875"/>
            <a:ext cx="4059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strike="sngStrik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rPr>
              <a:t>There are no reviews here.</a:t>
            </a:r>
            <a:endParaRPr sz="2100" strike="sngStrike">
              <a:solidFill>
                <a:schemeClr val="dk2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611" name="Google Shape;611;p43"/>
          <p:cNvPicPr preferRelativeResize="0"/>
          <p:nvPr/>
        </p:nvPicPr>
        <p:blipFill rotWithShape="1">
          <a:blip r:embed="rId4">
            <a:alphaModFix/>
          </a:blip>
          <a:srcRect t="42883" b="28626"/>
          <a:stretch/>
        </p:blipFill>
        <p:spPr>
          <a:xfrm>
            <a:off x="2691850" y="2634225"/>
            <a:ext cx="986637" cy="19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617" name="Google Shape;617;p44"/>
          <p:cNvSpPr/>
          <p:nvPr/>
        </p:nvSpPr>
        <p:spPr>
          <a:xfrm>
            <a:off x="875250" y="0"/>
            <a:ext cx="7318800" cy="5143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4"/>
          <p:cNvSpPr txBox="1"/>
          <p:nvPr/>
        </p:nvSpPr>
        <p:spPr>
          <a:xfrm>
            <a:off x="875250" y="1951100"/>
            <a:ext cx="758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-Regular"/>
                <a:ea typeface="Inter-Regular"/>
                <a:cs typeface="Inter-Regular"/>
                <a:sym typeface="Inter-Regular"/>
              </a:rPr>
              <a:t>the hotel room was big and spacious.   the breakfast served was also delicious.</a:t>
            </a:r>
            <a:endParaRPr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619" name="Google Shape;619;p44"/>
          <p:cNvSpPr txBox="1">
            <a:spLocks noGrp="1"/>
          </p:cNvSpPr>
          <p:nvPr>
            <p:ph type="title" idx="4294967295"/>
          </p:nvPr>
        </p:nvSpPr>
        <p:spPr>
          <a:xfrm>
            <a:off x="2259900" y="622575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 Review</a:t>
            </a:r>
            <a:endParaRPr/>
          </a:p>
        </p:txBody>
      </p:sp>
      <p:pic>
        <p:nvPicPr>
          <p:cNvPr id="620" name="Google Shape;62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8988" y="2519575"/>
            <a:ext cx="786025" cy="786025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44"/>
          <p:cNvSpPr txBox="1"/>
          <p:nvPr/>
        </p:nvSpPr>
        <p:spPr>
          <a:xfrm rot="5400000">
            <a:off x="4042950" y="1979900"/>
            <a:ext cx="105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rPr>
              <a:t>---------</a:t>
            </a:r>
            <a:endParaRPr>
              <a:solidFill>
                <a:schemeClr val="dk2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622" name="Google Shape;622;p44"/>
          <p:cNvSpPr txBox="1"/>
          <p:nvPr/>
        </p:nvSpPr>
        <p:spPr>
          <a:xfrm>
            <a:off x="1030325" y="3639150"/>
            <a:ext cx="330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-Regular"/>
                <a:ea typeface="Inter-Regular"/>
                <a:cs typeface="Inter-Regular"/>
                <a:sym typeface="Inter-Regular"/>
              </a:rPr>
              <a:t>the hotel room was big and spacious.</a:t>
            </a:r>
            <a:endParaRPr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623" name="Google Shape;623;p44"/>
          <p:cNvSpPr txBox="1"/>
          <p:nvPr/>
        </p:nvSpPr>
        <p:spPr>
          <a:xfrm>
            <a:off x="4633000" y="3639150"/>
            <a:ext cx="354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-Regular"/>
                <a:ea typeface="Inter-Regular"/>
                <a:cs typeface="Inter-Regular"/>
                <a:sym typeface="Inter-Regular"/>
              </a:rPr>
              <a:t>the breakfast served was also delicious.</a:t>
            </a:r>
            <a:endParaRPr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624" name="Google Shape;624;p44"/>
          <p:cNvSpPr/>
          <p:nvPr/>
        </p:nvSpPr>
        <p:spPr>
          <a:xfrm>
            <a:off x="4559575" y="1664800"/>
            <a:ext cx="24900" cy="854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25" name="Google Shape;625;p44"/>
          <p:cNvCxnSpPr/>
          <p:nvPr/>
        </p:nvCxnSpPr>
        <p:spPr>
          <a:xfrm rot="-5400000" flipH="1">
            <a:off x="5861050" y="2533825"/>
            <a:ext cx="1089000" cy="9228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E38A7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6" name="Google Shape;626;p44"/>
          <p:cNvCxnSpPr/>
          <p:nvPr/>
        </p:nvCxnSpPr>
        <p:spPr>
          <a:xfrm rot="5400000">
            <a:off x="2250450" y="2548213"/>
            <a:ext cx="1089000" cy="9228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E38A7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27" name="Google Shape;62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5525" y="0"/>
            <a:ext cx="10339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575" y="0"/>
            <a:ext cx="10339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/>
        </p:nvSpPr>
        <p:spPr>
          <a:xfrm>
            <a:off x="505100" y="0"/>
            <a:ext cx="2396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0">
                <a:solidFill>
                  <a:schemeClr val="lt2"/>
                </a:solidFill>
                <a:latin typeface="Inter-Regular"/>
                <a:ea typeface="Inter-Regular"/>
                <a:cs typeface="Inter-Regular"/>
                <a:sym typeface="Inter-Regular"/>
              </a:rPr>
              <a:t>1</a:t>
            </a:r>
            <a:endParaRPr sz="30000">
              <a:solidFill>
                <a:schemeClr val="lt2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123" name="Google Shape;123;p18"/>
          <p:cNvSpPr txBox="1">
            <a:spLocks noGrp="1"/>
          </p:cNvSpPr>
          <p:nvPr>
            <p:ph type="subTitle" idx="1"/>
          </p:nvPr>
        </p:nvSpPr>
        <p:spPr>
          <a:xfrm>
            <a:off x="838200" y="2853763"/>
            <a:ext cx="4102500" cy="27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Business idea &amp; objective</a:t>
            </a:r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ctrTitle"/>
          </p:nvPr>
        </p:nvSpPr>
        <p:spPr>
          <a:xfrm>
            <a:off x="838200" y="2319738"/>
            <a:ext cx="4102500" cy="43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pic>
        <p:nvPicPr>
          <p:cNvPr id="125" name="Google Shape;125;p18"/>
          <p:cNvPicPr preferRelativeResize="0"/>
          <p:nvPr/>
        </p:nvPicPr>
        <p:blipFill rotWithShape="1">
          <a:blip r:embed="rId3">
            <a:alphaModFix/>
          </a:blip>
          <a:srcRect l="20488" t="29771" r="22118" b="29771"/>
          <a:stretch/>
        </p:blipFill>
        <p:spPr>
          <a:xfrm>
            <a:off x="7883800" y="0"/>
            <a:ext cx="1260201" cy="58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5"/>
          <p:cNvSpPr/>
          <p:nvPr/>
        </p:nvSpPr>
        <p:spPr>
          <a:xfrm rot="10800000">
            <a:off x="-576525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4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grpSp>
        <p:nvGrpSpPr>
          <p:cNvPr id="635" name="Google Shape;635;p45"/>
          <p:cNvGrpSpPr/>
          <p:nvPr/>
        </p:nvGrpSpPr>
        <p:grpSpPr>
          <a:xfrm>
            <a:off x="4879769" y="1657342"/>
            <a:ext cx="3040200" cy="561600"/>
            <a:chOff x="4879769" y="1657342"/>
            <a:chExt cx="3040200" cy="561600"/>
          </a:xfrm>
        </p:grpSpPr>
        <p:sp>
          <p:nvSpPr>
            <p:cNvPr id="636" name="Google Shape;636;p45"/>
            <p:cNvSpPr/>
            <p:nvPr/>
          </p:nvSpPr>
          <p:spPr>
            <a:xfrm rot="5400000">
              <a:off x="6119069" y="418042"/>
              <a:ext cx="561600" cy="3040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5"/>
            <p:cNvSpPr/>
            <p:nvPr/>
          </p:nvSpPr>
          <p:spPr>
            <a:xfrm>
              <a:off x="4989282" y="1745115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accent4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4"/>
                  </a:solidFill>
                  <a:latin typeface="Inter"/>
                  <a:ea typeface="Inter"/>
                  <a:cs typeface="Inter"/>
                  <a:sym typeface="Inter"/>
                </a:rPr>
                <a:t>2</a:t>
              </a:r>
              <a:endParaRPr sz="1200" b="1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38" name="Google Shape;638;p45"/>
            <p:cNvSpPr txBox="1"/>
            <p:nvPr/>
          </p:nvSpPr>
          <p:spPr>
            <a:xfrm>
              <a:off x="5370214" y="1745918"/>
              <a:ext cx="23340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Playfair Display Regular"/>
                  <a:ea typeface="Playfair Display Regular"/>
                  <a:cs typeface="Playfair Display Regular"/>
                  <a:sym typeface="Playfair Display Regular"/>
                </a:rPr>
                <a:t>Remove words that have numbers in them</a:t>
              </a:r>
              <a:endParaRPr sz="8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endParaRPr>
            </a:p>
          </p:txBody>
        </p:sp>
      </p:grpSp>
      <p:grpSp>
        <p:nvGrpSpPr>
          <p:cNvPr id="639" name="Google Shape;639;p45"/>
          <p:cNvGrpSpPr/>
          <p:nvPr/>
        </p:nvGrpSpPr>
        <p:grpSpPr>
          <a:xfrm>
            <a:off x="3057799" y="2528904"/>
            <a:ext cx="3040200" cy="561600"/>
            <a:chOff x="3057799" y="2528904"/>
            <a:chExt cx="3040200" cy="561600"/>
          </a:xfrm>
        </p:grpSpPr>
        <p:sp>
          <p:nvSpPr>
            <p:cNvPr id="640" name="Google Shape;640;p45"/>
            <p:cNvSpPr/>
            <p:nvPr/>
          </p:nvSpPr>
          <p:spPr>
            <a:xfrm rot="5400000">
              <a:off x="4297099" y="1289604"/>
              <a:ext cx="561600" cy="30402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5"/>
            <p:cNvSpPr/>
            <p:nvPr/>
          </p:nvSpPr>
          <p:spPr>
            <a:xfrm>
              <a:off x="3167313" y="2616677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accent6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6"/>
                  </a:solidFill>
                  <a:latin typeface="Inter"/>
                  <a:ea typeface="Inter"/>
                  <a:cs typeface="Inter"/>
                  <a:sym typeface="Inter"/>
                </a:rPr>
                <a:t>3</a:t>
              </a:r>
              <a:endParaRPr sz="12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42" name="Google Shape;642;p45"/>
            <p:cNvSpPr txBox="1"/>
            <p:nvPr/>
          </p:nvSpPr>
          <p:spPr>
            <a:xfrm>
              <a:off x="3544272" y="2613507"/>
              <a:ext cx="23415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Playfair Display Regular"/>
                  <a:ea typeface="Playfair Display Regular"/>
                  <a:cs typeface="Playfair Display Regular"/>
                  <a:sym typeface="Playfair Display Regular"/>
                </a:rPr>
                <a:t>Remove stopwords</a:t>
              </a:r>
              <a:endParaRPr sz="8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endParaRPr>
            </a:p>
          </p:txBody>
        </p:sp>
      </p:grpSp>
      <p:grpSp>
        <p:nvGrpSpPr>
          <p:cNvPr id="643" name="Google Shape;643;p45"/>
          <p:cNvGrpSpPr/>
          <p:nvPr/>
        </p:nvGrpSpPr>
        <p:grpSpPr>
          <a:xfrm>
            <a:off x="1230660" y="3420155"/>
            <a:ext cx="3040200" cy="561600"/>
            <a:chOff x="1230660" y="3420155"/>
            <a:chExt cx="3040200" cy="561600"/>
          </a:xfrm>
        </p:grpSpPr>
        <p:sp>
          <p:nvSpPr>
            <p:cNvPr id="644" name="Google Shape;644;p45"/>
            <p:cNvSpPr/>
            <p:nvPr/>
          </p:nvSpPr>
          <p:spPr>
            <a:xfrm rot="5400000">
              <a:off x="2469960" y="2180855"/>
              <a:ext cx="561600" cy="30402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45" name="Google Shape;645;p45"/>
            <p:cNvSpPr/>
            <p:nvPr/>
          </p:nvSpPr>
          <p:spPr>
            <a:xfrm>
              <a:off x="1340173" y="3507928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accent2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Inter"/>
                  <a:ea typeface="Inter"/>
                  <a:cs typeface="Inter"/>
                  <a:sym typeface="Inter"/>
                </a:rPr>
                <a:t>4</a:t>
              </a:r>
              <a:endParaRPr sz="1200" b="1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46" name="Google Shape;646;p45"/>
            <p:cNvSpPr txBox="1"/>
            <p:nvPr/>
          </p:nvSpPr>
          <p:spPr>
            <a:xfrm>
              <a:off x="1721633" y="3509259"/>
              <a:ext cx="23325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Playfair Display Regular"/>
                  <a:ea typeface="Playfair Display Regular"/>
                  <a:cs typeface="Playfair Display Regular"/>
                  <a:sym typeface="Playfair Display Regular"/>
                </a:rPr>
                <a:t>Lemmatization</a:t>
              </a:r>
              <a:endParaRPr sz="8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endParaRPr>
            </a:p>
          </p:txBody>
        </p:sp>
      </p:grpSp>
      <p:grpSp>
        <p:nvGrpSpPr>
          <p:cNvPr id="647" name="Google Shape;647;p45"/>
          <p:cNvGrpSpPr/>
          <p:nvPr/>
        </p:nvGrpSpPr>
        <p:grpSpPr>
          <a:xfrm>
            <a:off x="4879761" y="3420154"/>
            <a:ext cx="3040200" cy="561600"/>
            <a:chOff x="4879761" y="3420154"/>
            <a:chExt cx="3040200" cy="561600"/>
          </a:xfrm>
        </p:grpSpPr>
        <p:sp>
          <p:nvSpPr>
            <p:cNvPr id="648" name="Google Shape;648;p45"/>
            <p:cNvSpPr/>
            <p:nvPr/>
          </p:nvSpPr>
          <p:spPr>
            <a:xfrm rot="5400000">
              <a:off x="6119061" y="2180854"/>
              <a:ext cx="561600" cy="30402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5"/>
            <p:cNvSpPr/>
            <p:nvPr/>
          </p:nvSpPr>
          <p:spPr>
            <a:xfrm>
              <a:off x="4989275" y="3507927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accent6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6"/>
                  </a:solidFill>
                  <a:latin typeface="Inter"/>
                  <a:ea typeface="Inter"/>
                  <a:cs typeface="Inter"/>
                  <a:sym typeface="Inter"/>
                </a:rPr>
                <a:t>5</a:t>
              </a:r>
              <a:endParaRPr sz="12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50" name="Google Shape;650;p45"/>
            <p:cNvSpPr txBox="1"/>
            <p:nvPr/>
          </p:nvSpPr>
          <p:spPr>
            <a:xfrm>
              <a:off x="5366234" y="3504757"/>
              <a:ext cx="23415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Playfair Display Regular"/>
                  <a:ea typeface="Playfair Display Regular"/>
                  <a:cs typeface="Playfair Display Regular"/>
                  <a:sym typeface="Playfair Display Regular"/>
                </a:rPr>
                <a:t>Remove words of length &lt;= 1</a:t>
              </a:r>
              <a:endParaRPr sz="8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endParaRPr>
            </a:p>
          </p:txBody>
        </p:sp>
      </p:grpSp>
      <p:grpSp>
        <p:nvGrpSpPr>
          <p:cNvPr id="651" name="Google Shape;651;p45"/>
          <p:cNvGrpSpPr/>
          <p:nvPr/>
        </p:nvGrpSpPr>
        <p:grpSpPr>
          <a:xfrm>
            <a:off x="1224085" y="1657343"/>
            <a:ext cx="3040200" cy="561600"/>
            <a:chOff x="1224085" y="1657343"/>
            <a:chExt cx="3040200" cy="561600"/>
          </a:xfrm>
        </p:grpSpPr>
        <p:sp>
          <p:nvSpPr>
            <p:cNvPr id="652" name="Google Shape;652;p45"/>
            <p:cNvSpPr/>
            <p:nvPr/>
          </p:nvSpPr>
          <p:spPr>
            <a:xfrm rot="5400000">
              <a:off x="2463385" y="418043"/>
              <a:ext cx="561600" cy="30402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53" name="Google Shape;653;p45"/>
            <p:cNvSpPr/>
            <p:nvPr/>
          </p:nvSpPr>
          <p:spPr>
            <a:xfrm>
              <a:off x="1333598" y="1745115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accent2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Inter"/>
                  <a:ea typeface="Inter"/>
                  <a:cs typeface="Inter"/>
                  <a:sym typeface="Inter"/>
                </a:rPr>
                <a:t>1</a:t>
              </a:r>
              <a:endParaRPr sz="1200" b="1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54" name="Google Shape;654;p45"/>
            <p:cNvSpPr txBox="1"/>
            <p:nvPr/>
          </p:nvSpPr>
          <p:spPr>
            <a:xfrm>
              <a:off x="1715058" y="1746446"/>
              <a:ext cx="23325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Playfair Display Regular"/>
                  <a:ea typeface="Playfair Display Regular"/>
                  <a:cs typeface="Playfair Display Regular"/>
                  <a:sym typeface="Playfair Display Regular"/>
                </a:rPr>
                <a:t>Split sentences into words</a:t>
              </a:r>
              <a:endParaRPr sz="8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endParaRPr>
            </a:p>
          </p:txBody>
        </p:sp>
      </p:grpSp>
      <p:sp>
        <p:nvSpPr>
          <p:cNvPr id="655" name="Google Shape;655;p45"/>
          <p:cNvSpPr txBox="1">
            <a:spLocks noGrp="1"/>
          </p:cNvSpPr>
          <p:nvPr>
            <p:ph type="title" idx="4294967295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Secondary text cleaning</a:t>
            </a:r>
            <a:endParaRPr/>
          </a:p>
        </p:txBody>
      </p:sp>
      <p:pic>
        <p:nvPicPr>
          <p:cNvPr id="656" name="Google Shape;656;p45"/>
          <p:cNvPicPr preferRelativeResize="0"/>
          <p:nvPr/>
        </p:nvPicPr>
        <p:blipFill rotWithShape="1">
          <a:blip r:embed="rId3">
            <a:alphaModFix/>
          </a:blip>
          <a:srcRect l="20488" t="29771" r="22118" b="29771"/>
          <a:stretch/>
        </p:blipFill>
        <p:spPr>
          <a:xfrm>
            <a:off x="7883800" y="0"/>
            <a:ext cx="1260201" cy="58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662" name="Google Shape;662;p46"/>
          <p:cNvSpPr txBox="1">
            <a:spLocks noGrp="1"/>
          </p:cNvSpPr>
          <p:nvPr>
            <p:ph type="title" idx="4294967295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</a:t>
            </a:r>
            <a:endParaRPr/>
          </a:p>
        </p:txBody>
      </p:sp>
      <p:grpSp>
        <p:nvGrpSpPr>
          <p:cNvPr id="663" name="Google Shape;663;p46"/>
          <p:cNvGrpSpPr/>
          <p:nvPr/>
        </p:nvGrpSpPr>
        <p:grpSpPr>
          <a:xfrm>
            <a:off x="1768059" y="2990731"/>
            <a:ext cx="1839859" cy="487504"/>
            <a:chOff x="1753175" y="2990700"/>
            <a:chExt cx="1757100" cy="360900"/>
          </a:xfrm>
        </p:grpSpPr>
        <p:cxnSp>
          <p:nvCxnSpPr>
            <p:cNvPr id="664" name="Google Shape;664;p46"/>
            <p:cNvCxnSpPr/>
            <p:nvPr/>
          </p:nvCxnSpPr>
          <p:spPr>
            <a:xfrm>
              <a:off x="1753175" y="2990700"/>
              <a:ext cx="309300" cy="3609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65" name="Google Shape;665;p46"/>
            <p:cNvCxnSpPr/>
            <p:nvPr/>
          </p:nvCxnSpPr>
          <p:spPr>
            <a:xfrm flipH="1">
              <a:off x="3200975" y="2990700"/>
              <a:ext cx="309300" cy="3609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666" name="Google Shape;666;p46"/>
          <p:cNvSpPr txBox="1"/>
          <p:nvPr/>
        </p:nvSpPr>
        <p:spPr>
          <a:xfrm>
            <a:off x="3199175" y="1714500"/>
            <a:ext cx="1441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Inter-Regular"/>
                <a:ea typeface="Inter-Regular"/>
                <a:cs typeface="Inter-Regular"/>
                <a:sym typeface="Inter-Regular"/>
              </a:rPr>
              <a:t>food meh</a:t>
            </a:r>
            <a:endParaRPr sz="2000"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667" name="Google Shape;667;p46"/>
          <p:cNvSpPr txBox="1"/>
          <p:nvPr/>
        </p:nvSpPr>
        <p:spPr>
          <a:xfrm>
            <a:off x="855300" y="1714500"/>
            <a:ext cx="1658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Inter-Regular"/>
                <a:ea typeface="Inter-Regular"/>
                <a:cs typeface="Inter-Regular"/>
                <a:sym typeface="Inter-Regular"/>
              </a:rPr>
              <a:t>room nice</a:t>
            </a:r>
            <a:endParaRPr sz="2000"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668" name="Google Shape;66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016" y="2162325"/>
            <a:ext cx="792808" cy="81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4325" y="2162311"/>
            <a:ext cx="792800" cy="81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2324" y="3351600"/>
            <a:ext cx="1068550" cy="11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0875" y="2888092"/>
            <a:ext cx="253450" cy="289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04825" y="2888092"/>
            <a:ext cx="253450" cy="289657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46"/>
          <p:cNvSpPr txBox="1"/>
          <p:nvPr/>
        </p:nvSpPr>
        <p:spPr>
          <a:xfrm>
            <a:off x="855300" y="11619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ter"/>
                <a:ea typeface="Inter"/>
                <a:cs typeface="Inter"/>
                <a:sym typeface="Inter"/>
              </a:rPr>
              <a:t>Sentiment score of sentences</a:t>
            </a:r>
            <a:endParaRPr sz="1500"/>
          </a:p>
        </p:txBody>
      </p:sp>
      <p:pic>
        <p:nvPicPr>
          <p:cNvPr id="674" name="Google Shape;674;p46"/>
          <p:cNvPicPr preferRelativeResize="0"/>
          <p:nvPr/>
        </p:nvPicPr>
        <p:blipFill rotWithShape="1">
          <a:blip r:embed="rId7">
            <a:alphaModFix/>
          </a:blip>
          <a:srcRect l="20488" t="29771" r="22118" b="29771"/>
          <a:stretch/>
        </p:blipFill>
        <p:spPr>
          <a:xfrm>
            <a:off x="7883800" y="0"/>
            <a:ext cx="1260201" cy="58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680" name="Google Shape;680;p47"/>
          <p:cNvPicPr preferRelativeResize="0"/>
          <p:nvPr/>
        </p:nvPicPr>
        <p:blipFill rotWithShape="1">
          <a:blip r:embed="rId3">
            <a:alphaModFix/>
          </a:blip>
          <a:srcRect l="797" r="797"/>
          <a:stretch/>
        </p:blipFill>
        <p:spPr>
          <a:xfrm>
            <a:off x="700650" y="992250"/>
            <a:ext cx="5983850" cy="3856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81" name="Google Shape;681;p47"/>
          <p:cNvSpPr txBox="1">
            <a:spLocks noGrp="1"/>
          </p:cNvSpPr>
          <p:nvPr>
            <p:ph type="title" idx="4294967295"/>
          </p:nvPr>
        </p:nvSpPr>
        <p:spPr>
          <a:xfrm>
            <a:off x="581425" y="406600"/>
            <a:ext cx="62223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Latent Dirichlet Allocation (LDA)</a:t>
            </a:r>
            <a:endParaRPr/>
          </a:p>
        </p:txBody>
      </p:sp>
      <p:pic>
        <p:nvPicPr>
          <p:cNvPr id="682" name="Google Shape;682;p47"/>
          <p:cNvPicPr preferRelativeResize="0"/>
          <p:nvPr/>
        </p:nvPicPr>
        <p:blipFill rotWithShape="1">
          <a:blip r:embed="rId4">
            <a:alphaModFix/>
          </a:blip>
          <a:srcRect l="20488" t="29771" r="22118" b="29771"/>
          <a:stretch/>
        </p:blipFill>
        <p:spPr>
          <a:xfrm>
            <a:off x="7883800" y="0"/>
            <a:ext cx="1260201" cy="58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688" name="Google Shape;688;p48"/>
          <p:cNvSpPr txBox="1">
            <a:spLocks noGrp="1"/>
          </p:cNvSpPr>
          <p:nvPr>
            <p:ph type="title" idx="4294967295"/>
          </p:nvPr>
        </p:nvSpPr>
        <p:spPr>
          <a:xfrm>
            <a:off x="581425" y="406600"/>
            <a:ext cx="62223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Latent Dirichlet Allocation (LDA)</a:t>
            </a:r>
            <a:endParaRPr/>
          </a:p>
        </p:txBody>
      </p:sp>
      <p:graphicFrame>
        <p:nvGraphicFramePr>
          <p:cNvPr id="689" name="Google Shape;689;p48"/>
          <p:cNvGraphicFramePr/>
          <p:nvPr/>
        </p:nvGraphicFramePr>
        <p:xfrm>
          <a:off x="797475" y="1118281"/>
          <a:ext cx="7549050" cy="3009440"/>
        </p:xfrm>
        <a:graphic>
          <a:graphicData uri="http://schemas.openxmlformats.org/drawingml/2006/table">
            <a:tbl>
              <a:tblPr>
                <a:noFill/>
                <a:tableStyleId>{4C8B8E46-33CC-4F5D-852F-35F020F12E99}</a:tableStyleId>
              </a:tblPr>
              <a:tblGrid>
                <a:gridCol w="1258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8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8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8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8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5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Location</a:t>
                      </a:r>
                      <a:endParaRPr sz="1200" b="1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Food related</a:t>
                      </a:r>
                      <a:endParaRPr sz="1200" b="1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Hotel amenities / vicinity</a:t>
                      </a:r>
                      <a:endParaRPr sz="1200" b="1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Room amenities</a:t>
                      </a:r>
                      <a:endParaRPr sz="1200" b="1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General comments</a:t>
                      </a:r>
                      <a:endParaRPr sz="1200" b="1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Staff / service</a:t>
                      </a:r>
                      <a:endParaRPr sz="1200" b="1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E9E9E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location</a:t>
                      </a:r>
                      <a:endParaRPr sz="1100">
                        <a:solidFill>
                          <a:srgbClr val="9E9E9E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E9E9E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breakfast</a:t>
                      </a:r>
                      <a:endParaRPr sz="1100">
                        <a:solidFill>
                          <a:srgbClr val="9E9E9E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E9E9E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hotel</a:t>
                      </a:r>
                      <a:endParaRPr sz="1100">
                        <a:solidFill>
                          <a:srgbClr val="9E9E9E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E9E9E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room</a:t>
                      </a:r>
                      <a:endParaRPr sz="1100">
                        <a:solidFill>
                          <a:srgbClr val="9E9E9E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E9E9E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park</a:t>
                      </a:r>
                      <a:endParaRPr sz="1100">
                        <a:solidFill>
                          <a:srgbClr val="9E9E9E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E9E9E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staff</a:t>
                      </a:r>
                      <a:endParaRPr sz="1100">
                        <a:solidFill>
                          <a:srgbClr val="9E9E9E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E9E9E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walk</a:t>
                      </a:r>
                      <a:endParaRPr sz="1100">
                        <a:solidFill>
                          <a:srgbClr val="9E9E9E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E9E9E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coffee</a:t>
                      </a:r>
                      <a:endParaRPr sz="1100">
                        <a:solidFill>
                          <a:srgbClr val="9E9E9E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E9E9E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clean</a:t>
                      </a:r>
                      <a:endParaRPr sz="1100">
                        <a:solidFill>
                          <a:srgbClr val="9E9E9E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E9E9E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comfortable</a:t>
                      </a:r>
                      <a:endParaRPr sz="1100">
                        <a:solidFill>
                          <a:srgbClr val="9E9E9E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E9E9E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check</a:t>
                      </a:r>
                      <a:endParaRPr sz="1100">
                        <a:solidFill>
                          <a:srgbClr val="9E9E9E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E9E9E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friendly</a:t>
                      </a:r>
                      <a:endParaRPr sz="1100">
                        <a:solidFill>
                          <a:srgbClr val="9E9E9E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E9E9E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station</a:t>
                      </a:r>
                      <a:endParaRPr sz="1100">
                        <a:solidFill>
                          <a:srgbClr val="9E9E9E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E9E9E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price</a:t>
                      </a:r>
                      <a:endParaRPr sz="1100">
                        <a:solidFill>
                          <a:srgbClr val="9E9E9E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E9E9E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shower</a:t>
                      </a:r>
                      <a:endParaRPr sz="1100">
                        <a:solidFill>
                          <a:srgbClr val="9E9E9E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E9E9E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modern</a:t>
                      </a:r>
                      <a:endParaRPr sz="1100">
                        <a:solidFill>
                          <a:srgbClr val="9E9E9E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E9E9E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night</a:t>
                      </a:r>
                      <a:endParaRPr sz="1100">
                        <a:solidFill>
                          <a:srgbClr val="9E9E9E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E9E9E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helpful</a:t>
                      </a:r>
                      <a:endParaRPr sz="1100">
                        <a:solidFill>
                          <a:srgbClr val="9E9E9E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E9E9E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city</a:t>
                      </a:r>
                      <a:endParaRPr sz="1100">
                        <a:solidFill>
                          <a:srgbClr val="9E9E9E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E9E9E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tea</a:t>
                      </a:r>
                      <a:endParaRPr sz="1100">
                        <a:solidFill>
                          <a:srgbClr val="9E9E9E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E9E9E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noise</a:t>
                      </a:r>
                      <a:endParaRPr sz="1100">
                        <a:solidFill>
                          <a:srgbClr val="9E9E9E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E9E9E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bed</a:t>
                      </a:r>
                      <a:endParaRPr sz="1100">
                        <a:solidFill>
                          <a:srgbClr val="9E9E9E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E9E9E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recommend</a:t>
                      </a:r>
                      <a:endParaRPr sz="1100">
                        <a:solidFill>
                          <a:srgbClr val="9E9E9E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E9E9E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service</a:t>
                      </a:r>
                      <a:endParaRPr sz="1100">
                        <a:solidFill>
                          <a:srgbClr val="9E9E9E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E9E9E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metro</a:t>
                      </a:r>
                      <a:endParaRPr sz="1100">
                        <a:solidFill>
                          <a:srgbClr val="9E9E9E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E9E9E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quality</a:t>
                      </a:r>
                      <a:endParaRPr sz="1100">
                        <a:solidFill>
                          <a:srgbClr val="9E9E9E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E9E9E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day</a:t>
                      </a:r>
                      <a:endParaRPr sz="1100">
                        <a:solidFill>
                          <a:srgbClr val="9E9E9E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E9E9E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bathroom</a:t>
                      </a:r>
                      <a:endParaRPr sz="1100">
                        <a:solidFill>
                          <a:srgbClr val="9E9E9E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E9E9E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reception</a:t>
                      </a:r>
                      <a:endParaRPr sz="1100">
                        <a:solidFill>
                          <a:srgbClr val="9E9E9E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E9E9E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excellent</a:t>
                      </a:r>
                      <a:endParaRPr sz="1100">
                        <a:solidFill>
                          <a:srgbClr val="9E9E9E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E9E9E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convenient</a:t>
                      </a:r>
                      <a:endParaRPr sz="1100">
                        <a:solidFill>
                          <a:srgbClr val="9E9E9E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E9E9E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choice</a:t>
                      </a:r>
                      <a:endParaRPr sz="1100">
                        <a:solidFill>
                          <a:srgbClr val="9E9E9E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E9E9E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dirty</a:t>
                      </a:r>
                      <a:endParaRPr sz="1100">
                        <a:solidFill>
                          <a:srgbClr val="9E9E9E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E9E9E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shower</a:t>
                      </a:r>
                      <a:endParaRPr sz="1100">
                        <a:solidFill>
                          <a:srgbClr val="9E9E9E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E9E9E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active</a:t>
                      </a:r>
                      <a:endParaRPr sz="1100">
                        <a:solidFill>
                          <a:srgbClr val="9E9E9E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E9E9E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expect</a:t>
                      </a:r>
                      <a:endParaRPr sz="1100">
                        <a:solidFill>
                          <a:srgbClr val="9E9E9E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19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E9E9E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...</a:t>
                      </a:r>
                      <a:endParaRPr sz="1100">
                        <a:solidFill>
                          <a:srgbClr val="9E9E9E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E9E9E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...</a:t>
                      </a:r>
                      <a:endParaRPr sz="1100">
                        <a:solidFill>
                          <a:srgbClr val="9E9E9E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E9E9E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...</a:t>
                      </a:r>
                      <a:endParaRPr sz="1100">
                        <a:solidFill>
                          <a:srgbClr val="9E9E9E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E9E9E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...</a:t>
                      </a:r>
                      <a:endParaRPr sz="1100">
                        <a:solidFill>
                          <a:srgbClr val="9E9E9E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E9E9E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...</a:t>
                      </a:r>
                      <a:endParaRPr sz="1100">
                        <a:solidFill>
                          <a:srgbClr val="9E9E9E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E9E9E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...</a:t>
                      </a:r>
                      <a:endParaRPr sz="1100">
                        <a:solidFill>
                          <a:srgbClr val="9E9E9E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90" name="Google Shape;690;p48"/>
          <p:cNvSpPr txBox="1"/>
          <p:nvPr/>
        </p:nvSpPr>
        <p:spPr>
          <a:xfrm>
            <a:off x="797475" y="4181825"/>
            <a:ext cx="51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6 Groupings from Cluster 2 and words assigned to it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691" name="Google Shape;691;p48"/>
          <p:cNvPicPr preferRelativeResize="0"/>
          <p:nvPr/>
        </p:nvPicPr>
        <p:blipFill rotWithShape="1">
          <a:blip r:embed="rId3">
            <a:alphaModFix/>
          </a:blip>
          <a:srcRect l="20488" t="29771" r="22118" b="29771"/>
          <a:stretch/>
        </p:blipFill>
        <p:spPr>
          <a:xfrm>
            <a:off x="7883800" y="0"/>
            <a:ext cx="1260201" cy="58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4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697" name="Google Shape;6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999375" y="-3999375"/>
            <a:ext cx="1152000" cy="915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9175" y="1542700"/>
            <a:ext cx="7045650" cy="305810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49"/>
          <p:cNvSpPr txBox="1">
            <a:spLocks noGrp="1"/>
          </p:cNvSpPr>
          <p:nvPr>
            <p:ph type="title" idx="4294967295"/>
          </p:nvPr>
        </p:nvSpPr>
        <p:spPr>
          <a:xfrm>
            <a:off x="826175" y="3322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Analysis of reviews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7045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5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706" name="Google Shape;706;p50"/>
          <p:cNvSpPr/>
          <p:nvPr/>
        </p:nvSpPr>
        <p:spPr>
          <a:xfrm flipH="1">
            <a:off x="8107541" y="3000325"/>
            <a:ext cx="741060" cy="716211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7" name="Google Shape;707;p50"/>
          <p:cNvGrpSpPr/>
          <p:nvPr/>
        </p:nvGrpSpPr>
        <p:grpSpPr>
          <a:xfrm>
            <a:off x="5660208" y="900750"/>
            <a:ext cx="2812267" cy="3119575"/>
            <a:chOff x="5660208" y="900750"/>
            <a:chExt cx="2812267" cy="3119575"/>
          </a:xfrm>
        </p:grpSpPr>
        <p:pic>
          <p:nvPicPr>
            <p:cNvPr id="708" name="Google Shape;708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60208" y="1522950"/>
              <a:ext cx="2812267" cy="2497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9" name="Google Shape;709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25426" y="900750"/>
              <a:ext cx="881825" cy="1006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0" name="Google Shape;710;p50"/>
          <p:cNvSpPr txBox="1">
            <a:spLocks noGrp="1"/>
          </p:cNvSpPr>
          <p:nvPr>
            <p:ph type="body" idx="4294967295"/>
          </p:nvPr>
        </p:nvSpPr>
        <p:spPr>
          <a:xfrm>
            <a:off x="582775" y="1787100"/>
            <a:ext cx="3466500" cy="15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/>
              <a:t>What are the things people </a:t>
            </a:r>
            <a:r>
              <a:rPr lang="en" sz="3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say</a:t>
            </a:r>
            <a:r>
              <a:rPr lang="en" sz="3000"/>
              <a:t> about the hotels?</a:t>
            </a:r>
            <a:endParaRPr sz="30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0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endParaRPr sz="1600">
              <a:solidFill>
                <a:schemeClr val="lt1"/>
              </a:solidFill>
            </a:endParaRPr>
          </a:p>
        </p:txBody>
      </p:sp>
      <p:pic>
        <p:nvPicPr>
          <p:cNvPr id="711" name="Google Shape;711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6050" y="918800"/>
            <a:ext cx="970450" cy="97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50"/>
          <p:cNvPicPr preferRelativeResize="0"/>
          <p:nvPr/>
        </p:nvPicPr>
        <p:blipFill rotWithShape="1">
          <a:blip r:embed="rId7">
            <a:alphaModFix/>
          </a:blip>
          <a:srcRect l="20488" t="29771" r="22118" b="29771"/>
          <a:stretch/>
        </p:blipFill>
        <p:spPr>
          <a:xfrm>
            <a:off x="7883800" y="0"/>
            <a:ext cx="1260201" cy="58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aphicFrame>
        <p:nvGraphicFramePr>
          <p:cNvPr id="718" name="Google Shape;718;p51"/>
          <p:cNvGraphicFramePr/>
          <p:nvPr/>
        </p:nvGraphicFramePr>
        <p:xfrm>
          <a:off x="620325" y="1078956"/>
          <a:ext cx="5567100" cy="3598510"/>
        </p:xfrm>
        <a:graphic>
          <a:graphicData uri="http://schemas.openxmlformats.org/drawingml/2006/table">
            <a:tbl>
              <a:tblPr>
                <a:noFill/>
                <a:tableStyleId>{4C8B8E46-33CC-4F5D-852F-35F020F12E99}</a:tableStyleId>
              </a:tblPr>
              <a:tblGrid>
                <a:gridCol w="1391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1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1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1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3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Topic</a:t>
                      </a:r>
                      <a:endParaRPr sz="1200">
                        <a:solidFill>
                          <a:schemeClr val="dk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Cluster 0</a:t>
                      </a:r>
                      <a:endParaRPr sz="1200">
                        <a:solidFill>
                          <a:schemeClr val="dk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(Groups)</a:t>
                      </a:r>
                      <a:endParaRPr sz="1200">
                        <a:solidFill>
                          <a:schemeClr val="dk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Cluster 1</a:t>
                      </a:r>
                      <a:endParaRPr sz="1200">
                        <a:solidFill>
                          <a:schemeClr val="dk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(Solo)</a:t>
                      </a:r>
                      <a:endParaRPr sz="1200">
                        <a:solidFill>
                          <a:schemeClr val="dk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Cluster 2</a:t>
                      </a:r>
                      <a:endParaRPr sz="1200">
                        <a:solidFill>
                          <a:schemeClr val="dk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(Couples)</a:t>
                      </a:r>
                      <a:endParaRPr sz="1200">
                        <a:solidFill>
                          <a:schemeClr val="dk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7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Location</a:t>
                      </a:r>
                      <a:endParaRPr sz="1100">
                        <a:solidFill>
                          <a:schemeClr val="dk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Parking</a:t>
                      </a:r>
                      <a:endParaRPr sz="13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Station</a:t>
                      </a:r>
                      <a:endParaRPr sz="13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Station</a:t>
                      </a:r>
                      <a:endParaRPr sz="13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7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Food related</a:t>
                      </a:r>
                      <a:endParaRPr sz="1100">
                        <a:solidFill>
                          <a:schemeClr val="dk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Breakfast</a:t>
                      </a:r>
                      <a:endParaRPr sz="13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Breakfast</a:t>
                      </a:r>
                      <a:endParaRPr sz="13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Breakfast</a:t>
                      </a:r>
                      <a:endParaRPr sz="13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Room amenities</a:t>
                      </a:r>
                      <a:endParaRPr sz="1100">
                        <a:solidFill>
                          <a:schemeClr val="dk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Bed</a:t>
                      </a:r>
                      <a:endParaRPr sz="13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Bathroom</a:t>
                      </a:r>
                      <a:endParaRPr sz="13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Bathroom</a:t>
                      </a:r>
                      <a:endParaRPr sz="13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2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Staff/service</a:t>
                      </a:r>
                      <a:endParaRPr sz="1100">
                        <a:solidFill>
                          <a:schemeClr val="dk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Staff</a:t>
                      </a:r>
                      <a:endParaRPr sz="13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Staff</a:t>
                      </a:r>
                      <a:endParaRPr sz="13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Staff</a:t>
                      </a:r>
                      <a:endParaRPr sz="13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2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Hotel amenities/vicinity</a:t>
                      </a:r>
                      <a:endParaRPr sz="1100">
                        <a:solidFill>
                          <a:schemeClr val="dk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Pool</a:t>
                      </a:r>
                      <a:endParaRPr sz="13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Bathroom</a:t>
                      </a:r>
                      <a:endParaRPr sz="13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Location</a:t>
                      </a:r>
                      <a:endParaRPr sz="13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2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General comments</a:t>
                      </a:r>
                      <a:endParaRPr sz="1100">
                        <a:solidFill>
                          <a:schemeClr val="dk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Hotel</a:t>
                      </a:r>
                      <a:endParaRPr sz="13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Hotel</a:t>
                      </a:r>
                      <a:endParaRPr sz="13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Room</a:t>
                      </a:r>
                      <a:endParaRPr sz="13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19" name="Google Shape;719;p51"/>
          <p:cNvSpPr txBox="1">
            <a:spLocks noGrp="1"/>
          </p:cNvSpPr>
          <p:nvPr>
            <p:ph type="title" idx="4294967295"/>
          </p:nvPr>
        </p:nvSpPr>
        <p:spPr>
          <a:xfrm>
            <a:off x="620325" y="393725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</a:t>
            </a:r>
            <a:endParaRPr/>
          </a:p>
        </p:txBody>
      </p:sp>
      <p:pic>
        <p:nvPicPr>
          <p:cNvPr id="720" name="Google Shape;720;p51"/>
          <p:cNvPicPr preferRelativeResize="0"/>
          <p:nvPr/>
        </p:nvPicPr>
        <p:blipFill rotWithShape="1">
          <a:blip r:embed="rId3">
            <a:alphaModFix/>
          </a:blip>
          <a:srcRect l="20488" t="29771" r="22118" b="29771"/>
          <a:stretch/>
        </p:blipFill>
        <p:spPr>
          <a:xfrm>
            <a:off x="7883800" y="0"/>
            <a:ext cx="1260201" cy="58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52"/>
          <p:cNvSpPr txBox="1"/>
          <p:nvPr/>
        </p:nvSpPr>
        <p:spPr>
          <a:xfrm>
            <a:off x="616225" y="2958675"/>
            <a:ext cx="4929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ter-Regular"/>
                <a:ea typeface="Inter-Regular"/>
                <a:cs typeface="Inter-Regular"/>
                <a:sym typeface="Inter-Regular"/>
              </a:rPr>
              <a:t>“The staff were outstanding, </a:t>
            </a:r>
            <a:r>
              <a:rPr lang="en" sz="1200">
                <a:highlight>
                  <a:schemeClr val="accent1"/>
                </a:highlight>
                <a:latin typeface="Inter-Regular"/>
                <a:ea typeface="Inter-Regular"/>
                <a:cs typeface="Inter-Regular"/>
                <a:sym typeface="Inter-Regular"/>
              </a:rPr>
              <a:t>warm and kind</a:t>
            </a:r>
            <a:r>
              <a:rPr lang="en" sz="1200">
                <a:latin typeface="Inter-Regular"/>
                <a:ea typeface="Inter-Regular"/>
                <a:cs typeface="Inter-Regular"/>
                <a:sym typeface="Inter-Regular"/>
              </a:rPr>
              <a:t> and everyone knew my name from when i checked in.”</a:t>
            </a:r>
            <a:endParaRPr sz="1200"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726" name="Google Shape;726;p52"/>
          <p:cNvSpPr txBox="1"/>
          <p:nvPr/>
        </p:nvSpPr>
        <p:spPr>
          <a:xfrm>
            <a:off x="612775" y="3614500"/>
            <a:ext cx="4936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ter-Regular"/>
                <a:ea typeface="Inter-Regular"/>
                <a:cs typeface="Inter-Regular"/>
                <a:sym typeface="Inter-Regular"/>
              </a:rPr>
              <a:t>“When we reached the hotel the concierge team </a:t>
            </a:r>
            <a:r>
              <a:rPr lang="en" sz="1200">
                <a:highlight>
                  <a:schemeClr val="accent3"/>
                </a:highlight>
                <a:latin typeface="Inter-Regular"/>
                <a:ea typeface="Inter-Regular"/>
                <a:cs typeface="Inter-Regular"/>
                <a:sym typeface="Inter-Regular"/>
              </a:rPr>
              <a:t>welcomed us warmly</a:t>
            </a:r>
            <a:r>
              <a:rPr lang="en" sz="1200">
                <a:latin typeface="Inter-Regular"/>
                <a:ea typeface="Inter-Regular"/>
                <a:cs typeface="Inter-Regular"/>
                <a:sym typeface="Inter-Regular"/>
              </a:rPr>
              <a:t> with dozens of suggestions on how to spend the next 3 days.”</a:t>
            </a:r>
            <a:endParaRPr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727" name="Google Shape;727;p52"/>
          <p:cNvSpPr txBox="1"/>
          <p:nvPr/>
        </p:nvSpPr>
        <p:spPr>
          <a:xfrm>
            <a:off x="616225" y="4302725"/>
            <a:ext cx="4929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ter-Regular"/>
                <a:ea typeface="Inter-Regular"/>
                <a:cs typeface="Inter-Regular"/>
                <a:sym typeface="Inter-Regular"/>
              </a:rPr>
              <a:t>“I can easily say that </a:t>
            </a:r>
            <a:r>
              <a:rPr lang="en" sz="1200">
                <a:highlight>
                  <a:schemeClr val="accent5"/>
                </a:highlight>
                <a:latin typeface="Inter-Regular"/>
                <a:ea typeface="Inter-Regular"/>
                <a:cs typeface="Inter-Regular"/>
                <a:sym typeface="Inter-Regular"/>
              </a:rPr>
              <a:t>I have never experienced a more professional </a:t>
            </a:r>
            <a:r>
              <a:rPr lang="en" sz="1200">
                <a:latin typeface="Inter-Regular"/>
                <a:ea typeface="Inter-Regular"/>
                <a:cs typeface="Inter-Regular"/>
                <a:sym typeface="Inter-Regular"/>
              </a:rPr>
              <a:t>concierge service like the one I have received …”</a:t>
            </a:r>
            <a:endParaRPr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graphicFrame>
        <p:nvGraphicFramePr>
          <p:cNvPr id="728" name="Google Shape;728;p52"/>
          <p:cNvGraphicFramePr/>
          <p:nvPr/>
        </p:nvGraphicFramePr>
        <p:xfrm>
          <a:off x="1599850" y="945481"/>
          <a:ext cx="2034850" cy="1828740"/>
        </p:xfrm>
        <a:graphic>
          <a:graphicData uri="http://schemas.openxmlformats.org/drawingml/2006/table">
            <a:tbl>
              <a:tblPr>
                <a:noFill/>
                <a:tableStyleId>{4C8B8E46-33CC-4F5D-852F-35F020F12E99}</a:tableStyleId>
              </a:tblPr>
              <a:tblGrid>
                <a:gridCol w="101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7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Word</a:t>
                      </a:r>
                      <a:endParaRPr>
                        <a:solidFill>
                          <a:schemeClr val="dk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Frequency</a:t>
                      </a:r>
                      <a:endParaRPr sz="1100">
                        <a:solidFill>
                          <a:schemeClr val="dk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hotel</a:t>
                      </a:r>
                      <a:endParaRPr sz="1100" b="1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39</a:t>
                      </a:r>
                      <a:endParaRPr sz="1100"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staff</a:t>
                      </a:r>
                      <a:endParaRPr sz="1100" b="1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39</a:t>
                      </a:r>
                      <a:endParaRPr sz="1100"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good</a:t>
                      </a:r>
                      <a:endParaRPr sz="1100" b="1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35</a:t>
                      </a:r>
                      <a:endParaRPr sz="1100"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2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room</a:t>
                      </a:r>
                      <a:endParaRPr sz="1100" b="1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35</a:t>
                      </a:r>
                      <a:endParaRPr sz="1100"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2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location</a:t>
                      </a:r>
                      <a:endParaRPr sz="1100" b="1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35</a:t>
                      </a:r>
                      <a:endParaRPr sz="1100"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29" name="Google Shape;729;p52"/>
          <p:cNvSpPr/>
          <p:nvPr/>
        </p:nvSpPr>
        <p:spPr>
          <a:xfrm>
            <a:off x="5549275" y="0"/>
            <a:ext cx="3594600" cy="500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52"/>
          <p:cNvSpPr/>
          <p:nvPr/>
        </p:nvSpPr>
        <p:spPr>
          <a:xfrm rot="-687351">
            <a:off x="3833468" y="1382732"/>
            <a:ext cx="785448" cy="345303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1" name="Google Shape;73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1647" y="989550"/>
            <a:ext cx="3429878" cy="316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52"/>
          <p:cNvSpPr txBox="1">
            <a:spLocks noGrp="1"/>
          </p:cNvSpPr>
          <p:nvPr>
            <p:ph type="title"/>
          </p:nvPr>
        </p:nvSpPr>
        <p:spPr>
          <a:xfrm>
            <a:off x="620325" y="393725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3 Analysis</a:t>
            </a:r>
            <a:endParaRPr/>
          </a:p>
        </p:txBody>
      </p:sp>
      <p:pic>
        <p:nvPicPr>
          <p:cNvPr id="733" name="Google Shape;733;p52"/>
          <p:cNvPicPr preferRelativeResize="0"/>
          <p:nvPr/>
        </p:nvPicPr>
        <p:blipFill rotWithShape="1">
          <a:blip r:embed="rId4">
            <a:alphaModFix/>
          </a:blip>
          <a:srcRect l="20488" t="29771" r="22118" b="29771"/>
          <a:stretch/>
        </p:blipFill>
        <p:spPr>
          <a:xfrm>
            <a:off x="7883800" y="0"/>
            <a:ext cx="1260201" cy="58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53"/>
          <p:cNvSpPr txBox="1"/>
          <p:nvPr/>
        </p:nvSpPr>
        <p:spPr>
          <a:xfrm>
            <a:off x="505100" y="0"/>
            <a:ext cx="2396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0">
                <a:solidFill>
                  <a:schemeClr val="lt2"/>
                </a:solidFill>
                <a:latin typeface="Inter-Regular"/>
                <a:ea typeface="Inter-Regular"/>
                <a:cs typeface="Inter-Regular"/>
                <a:sym typeface="Inter-Regular"/>
              </a:rPr>
              <a:t>5</a:t>
            </a:r>
            <a:endParaRPr sz="30000">
              <a:solidFill>
                <a:schemeClr val="lt2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739" name="Google Shape;739;p53"/>
          <p:cNvSpPr txBox="1">
            <a:spLocks noGrp="1"/>
          </p:cNvSpPr>
          <p:nvPr>
            <p:ph type="subTitle" idx="1"/>
          </p:nvPr>
        </p:nvSpPr>
        <p:spPr>
          <a:xfrm>
            <a:off x="838200" y="2853775"/>
            <a:ext cx="4194300" cy="27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Recommendations and Business Objective</a:t>
            </a:r>
            <a:endParaRPr/>
          </a:p>
        </p:txBody>
      </p:sp>
      <p:sp>
        <p:nvSpPr>
          <p:cNvPr id="740" name="Google Shape;740;p53"/>
          <p:cNvSpPr txBox="1">
            <a:spLocks noGrp="1"/>
          </p:cNvSpPr>
          <p:nvPr>
            <p:ph type="ctrTitle"/>
          </p:nvPr>
        </p:nvSpPr>
        <p:spPr>
          <a:xfrm>
            <a:off x="792300" y="2353200"/>
            <a:ext cx="4194300" cy="43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pic>
        <p:nvPicPr>
          <p:cNvPr id="741" name="Google Shape;741;p53"/>
          <p:cNvPicPr preferRelativeResize="0"/>
          <p:nvPr/>
        </p:nvPicPr>
        <p:blipFill rotWithShape="1">
          <a:blip r:embed="rId3">
            <a:alphaModFix/>
          </a:blip>
          <a:srcRect l="20488" t="29771" r="22118" b="29771"/>
          <a:stretch/>
        </p:blipFill>
        <p:spPr>
          <a:xfrm>
            <a:off x="7883800" y="0"/>
            <a:ext cx="1260201" cy="58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9425" y="0"/>
            <a:ext cx="47045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54"/>
          <p:cNvSpPr txBox="1">
            <a:spLocks noGrp="1"/>
          </p:cNvSpPr>
          <p:nvPr>
            <p:ph type="body" idx="4294967295"/>
          </p:nvPr>
        </p:nvSpPr>
        <p:spPr>
          <a:xfrm>
            <a:off x="4578150" y="1828612"/>
            <a:ext cx="4427100" cy="15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/>
              <a:t>what are some</a:t>
            </a:r>
            <a:endParaRPr sz="30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RECOMMENDATIONS?</a:t>
            </a:r>
            <a:endParaRPr sz="30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endParaRPr sz="1600">
              <a:solidFill>
                <a:schemeClr val="lt1"/>
              </a:solidFill>
            </a:endParaRPr>
          </a:p>
        </p:txBody>
      </p:sp>
      <p:sp>
        <p:nvSpPr>
          <p:cNvPr id="748" name="Google Shape;748;p5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749" name="Google Shape;749;p54"/>
          <p:cNvSpPr/>
          <p:nvPr/>
        </p:nvSpPr>
        <p:spPr>
          <a:xfrm flipH="1">
            <a:off x="4991236" y="1572101"/>
            <a:ext cx="599365" cy="622405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0" name="Google Shape;750;p54"/>
          <p:cNvGrpSpPr/>
          <p:nvPr/>
        </p:nvGrpSpPr>
        <p:grpSpPr>
          <a:xfrm>
            <a:off x="628925" y="868654"/>
            <a:ext cx="3162340" cy="3406204"/>
            <a:chOff x="7638277" y="937343"/>
            <a:chExt cx="744273" cy="793950"/>
          </a:xfrm>
        </p:grpSpPr>
        <p:sp>
          <p:nvSpPr>
            <p:cNvPr id="751" name="Google Shape;751;p54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54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54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54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55" name="Google Shape;755;p54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756" name="Google Shape;756;p54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54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" name="Google Shape;758;p54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" name="Google Shape;759;p54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54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" name="Google Shape;761;p54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" name="Google Shape;762;p54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54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" name="Google Shape;764;p54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" name="Google Shape;765;p54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>
            <a:spLocks noGrp="1"/>
          </p:cNvSpPr>
          <p:nvPr>
            <p:ph type="title" idx="4294967295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Niche Hypothesis</a:t>
            </a:r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32" name="Google Shape;132;p19"/>
          <p:cNvSpPr txBox="1"/>
          <p:nvPr/>
        </p:nvSpPr>
        <p:spPr>
          <a:xfrm>
            <a:off x="1357850" y="2937825"/>
            <a:ext cx="379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2822400" y="1852700"/>
            <a:ext cx="37281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Trend: </a:t>
            </a:r>
            <a:endParaRPr sz="1800" b="1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-Regular"/>
                <a:ea typeface="Inter-Regular"/>
                <a:cs typeface="Inter-Regular"/>
                <a:sym typeface="Inter-Regular"/>
              </a:rPr>
              <a:t>All hotels have a certain target audience and their marketing/sales strategies isolate that group</a:t>
            </a:r>
            <a:endParaRPr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Market Gap:</a:t>
            </a:r>
            <a:endParaRPr sz="1800" b="1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-Regular"/>
                <a:ea typeface="Inter-Regular"/>
                <a:cs typeface="Inter-Regular"/>
                <a:sym typeface="Inter-Regular"/>
              </a:rPr>
              <a:t>No hotels catering to all types of travellers</a:t>
            </a:r>
            <a:endParaRPr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grpSp>
        <p:nvGrpSpPr>
          <p:cNvPr id="134" name="Google Shape;134;p19"/>
          <p:cNvGrpSpPr/>
          <p:nvPr/>
        </p:nvGrpSpPr>
        <p:grpSpPr>
          <a:xfrm>
            <a:off x="641980" y="1592806"/>
            <a:ext cx="1858355" cy="2551693"/>
            <a:chOff x="4556125" y="630237"/>
            <a:chExt cx="3081338" cy="5568950"/>
          </a:xfrm>
        </p:grpSpPr>
        <p:sp>
          <p:nvSpPr>
            <p:cNvPr id="135" name="Google Shape;135;p19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9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9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9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9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9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2" name="Google Shape;142;p19"/>
          <p:cNvPicPr preferRelativeResize="0"/>
          <p:nvPr/>
        </p:nvPicPr>
        <p:blipFill rotWithShape="1">
          <a:blip r:embed="rId3">
            <a:alphaModFix/>
          </a:blip>
          <a:srcRect l="20488" t="29771" r="22118" b="29771"/>
          <a:stretch/>
        </p:blipFill>
        <p:spPr>
          <a:xfrm>
            <a:off x="7883800" y="0"/>
            <a:ext cx="1260201" cy="58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55"/>
          <p:cNvSpPr txBox="1">
            <a:spLocks noGrp="1"/>
          </p:cNvSpPr>
          <p:nvPr>
            <p:ph type="title"/>
          </p:nvPr>
        </p:nvSpPr>
        <p:spPr>
          <a:xfrm>
            <a:off x="768125" y="517600"/>
            <a:ext cx="51633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 Prices</a:t>
            </a:r>
            <a:endParaRPr/>
          </a:p>
        </p:txBody>
      </p:sp>
      <p:sp>
        <p:nvSpPr>
          <p:cNvPr id="771" name="Google Shape;771;p5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772" name="Google Shape;772;p55"/>
          <p:cNvSpPr txBox="1"/>
          <p:nvPr/>
        </p:nvSpPr>
        <p:spPr>
          <a:xfrm>
            <a:off x="832025" y="1491175"/>
            <a:ext cx="503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773" name="Google Shape;773;p55"/>
          <p:cNvSpPr txBox="1"/>
          <p:nvPr/>
        </p:nvSpPr>
        <p:spPr>
          <a:xfrm>
            <a:off x="855300" y="1692100"/>
            <a:ext cx="434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graphicFrame>
        <p:nvGraphicFramePr>
          <p:cNvPr id="774" name="Google Shape;774;p55"/>
          <p:cNvGraphicFramePr/>
          <p:nvPr/>
        </p:nvGraphicFramePr>
        <p:xfrm>
          <a:off x="376475" y="1165906"/>
          <a:ext cx="4976600" cy="3759025"/>
        </p:xfrm>
        <a:graphic>
          <a:graphicData uri="http://schemas.openxmlformats.org/drawingml/2006/table">
            <a:tbl>
              <a:tblPr>
                <a:noFill/>
                <a:tableStyleId>{4C8B8E46-33CC-4F5D-852F-35F020F12E99}</a:tableStyleId>
              </a:tblPr>
              <a:tblGrid>
                <a:gridCol w="1244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4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1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Room type</a:t>
                      </a:r>
                      <a:endParaRPr sz="1200" b="1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Type of Traveller</a:t>
                      </a:r>
                      <a:endParaRPr sz="1200" b="1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Baseline Price</a:t>
                      </a:r>
                      <a:endParaRPr sz="1200" b="1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Number of rooms</a:t>
                      </a:r>
                      <a:endParaRPr sz="1200" b="1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Single Deluxe</a:t>
                      </a:r>
                      <a:endParaRPr sz="11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Solo</a:t>
                      </a:r>
                      <a:endParaRPr sz="11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€211</a:t>
                      </a:r>
                      <a:endParaRPr sz="11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70</a:t>
                      </a:r>
                      <a:endParaRPr sz="11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Deluxe Room</a:t>
                      </a:r>
                      <a:endParaRPr sz="11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Couples on a lower budget</a:t>
                      </a:r>
                      <a:endParaRPr sz="11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€103</a:t>
                      </a:r>
                      <a:endParaRPr sz="11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145</a:t>
                      </a:r>
                      <a:endParaRPr sz="11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8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Family Suite</a:t>
                      </a:r>
                      <a:endParaRPr sz="11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Groups</a:t>
                      </a:r>
                      <a:endParaRPr sz="11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€151</a:t>
                      </a:r>
                      <a:endParaRPr sz="11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165</a:t>
                      </a:r>
                      <a:endParaRPr sz="11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Luxury Suite</a:t>
                      </a:r>
                      <a:endParaRPr sz="11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Couples on a high budget</a:t>
                      </a:r>
                      <a:endParaRPr sz="11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€306</a:t>
                      </a:r>
                      <a:endParaRPr sz="11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20</a:t>
                      </a:r>
                      <a:endParaRPr sz="11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75" name="Google Shape;775;p55"/>
          <p:cNvPicPr preferRelativeResize="0"/>
          <p:nvPr/>
        </p:nvPicPr>
        <p:blipFill rotWithShape="1">
          <a:blip r:embed="rId3">
            <a:alphaModFix/>
          </a:blip>
          <a:srcRect l="20488" t="29771" r="22118" b="29771"/>
          <a:stretch/>
        </p:blipFill>
        <p:spPr>
          <a:xfrm>
            <a:off x="7883800" y="0"/>
            <a:ext cx="1260201" cy="58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56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9581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Pricing Recommendations</a:t>
            </a:r>
            <a:endParaRPr/>
          </a:p>
        </p:txBody>
      </p:sp>
      <p:sp>
        <p:nvSpPr>
          <p:cNvPr id="781" name="Google Shape;781;p5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782" name="Google Shape;782;p56"/>
          <p:cNvSpPr txBox="1"/>
          <p:nvPr/>
        </p:nvSpPr>
        <p:spPr>
          <a:xfrm>
            <a:off x="1080575" y="4670350"/>
            <a:ext cx="503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graphicFrame>
        <p:nvGraphicFramePr>
          <p:cNvPr id="783" name="Google Shape;783;p56"/>
          <p:cNvGraphicFramePr/>
          <p:nvPr/>
        </p:nvGraphicFramePr>
        <p:xfrm>
          <a:off x="287975" y="1468456"/>
          <a:ext cx="5525425" cy="3058890"/>
        </p:xfrm>
        <a:graphic>
          <a:graphicData uri="http://schemas.openxmlformats.org/drawingml/2006/table">
            <a:tbl>
              <a:tblPr>
                <a:noFill/>
                <a:tableStyleId>{4C8B8E46-33CC-4F5D-852F-35F020F12E99}</a:tableStyleId>
              </a:tblPr>
              <a:tblGrid>
                <a:gridCol w="835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1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8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3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Quarter</a:t>
                      </a:r>
                      <a:endParaRPr sz="1200" b="1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Type of Traveller</a:t>
                      </a:r>
                      <a:endParaRPr sz="1200" b="1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Strategy</a:t>
                      </a:r>
                      <a:endParaRPr sz="1200" b="1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2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2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Solo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Offer single rooms at discounted price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2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2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All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Seems to be non-peak travel period, market low prices online and improve brand recognition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32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2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Group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Offer attractive room bundles along with bundled tickets for tourist attractions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32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</a:t>
                      </a:r>
                      <a:endParaRPr sz="12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Couples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Offer Added incentives to our luxurious rooms (suites)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84" name="Google Shape;784;p56"/>
          <p:cNvPicPr preferRelativeResize="0"/>
          <p:nvPr/>
        </p:nvPicPr>
        <p:blipFill rotWithShape="1">
          <a:blip r:embed="rId3">
            <a:alphaModFix/>
          </a:blip>
          <a:srcRect l="20488" t="29771" r="22118" b="29771"/>
          <a:stretch/>
        </p:blipFill>
        <p:spPr>
          <a:xfrm>
            <a:off x="7883800" y="0"/>
            <a:ext cx="1260201" cy="58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57"/>
          <p:cNvSpPr/>
          <p:nvPr/>
        </p:nvSpPr>
        <p:spPr>
          <a:xfrm>
            <a:off x="7207500" y="1809350"/>
            <a:ext cx="1796400" cy="3048900"/>
          </a:xfrm>
          <a:prstGeom prst="rect">
            <a:avLst/>
          </a:prstGeom>
          <a:solidFill>
            <a:srgbClr val="FFE8E3">
              <a:alpha val="80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5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graphicFrame>
        <p:nvGraphicFramePr>
          <p:cNvPr id="791" name="Google Shape;791;p57"/>
          <p:cNvGraphicFramePr/>
          <p:nvPr/>
        </p:nvGraphicFramePr>
        <p:xfrm>
          <a:off x="233863" y="1120606"/>
          <a:ext cx="6846275" cy="3738025"/>
        </p:xfrm>
        <a:graphic>
          <a:graphicData uri="http://schemas.openxmlformats.org/drawingml/2006/table">
            <a:tbl>
              <a:tblPr>
                <a:noFill/>
                <a:tableStyleId>{4C8B8E46-33CC-4F5D-852F-35F020F12E99}</a:tableStyleId>
              </a:tblPr>
              <a:tblGrid>
                <a:gridCol w="1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1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4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8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Topic</a:t>
                      </a:r>
                      <a:endParaRPr sz="1100" b="1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Cluster 0</a:t>
                      </a:r>
                      <a:endParaRPr sz="1100" b="1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Groups</a:t>
                      </a:r>
                      <a:endParaRPr sz="1100" b="1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8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Cluster 1</a:t>
                      </a:r>
                      <a:endParaRPr sz="1100" b="1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Solo</a:t>
                      </a:r>
                      <a:endParaRPr sz="1100" b="1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Cluster 2</a:t>
                      </a:r>
                      <a:endParaRPr sz="1100" b="1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Couples</a:t>
                      </a:r>
                      <a:endParaRPr sz="1100" b="1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8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Location</a:t>
                      </a:r>
                      <a:endParaRPr sz="1100" b="1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Cheap, secure, reserve parking</a:t>
                      </a:r>
                      <a:endParaRPr sz="1000"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8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Near train station</a:t>
                      </a:r>
                      <a:endParaRPr sz="1000"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Near train station</a:t>
                      </a:r>
                      <a:endParaRPr sz="1000"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8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General</a:t>
                      </a:r>
                      <a:endParaRPr sz="1100" b="1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Modern Facade</a:t>
                      </a:r>
                      <a:endParaRPr sz="1000"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8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Aesthetic</a:t>
                      </a:r>
                      <a:endParaRPr sz="1000"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High Hygiene levels</a:t>
                      </a:r>
                      <a:endParaRPr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8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Service </a:t>
                      </a:r>
                      <a:endParaRPr sz="1100" b="1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Friendly, Helpful, Polite and well-manned</a:t>
                      </a:r>
                      <a:endParaRPr sz="1000"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8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Room</a:t>
                      </a:r>
                      <a:endParaRPr sz="1100" b="1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Comfortable and large beds</a:t>
                      </a:r>
                      <a:endParaRPr sz="1000"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8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Bathrooms with quality products</a:t>
                      </a:r>
                      <a:endParaRPr sz="1000"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Large Bathrooms</a:t>
                      </a:r>
                      <a:endParaRPr sz="1000"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8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Food</a:t>
                      </a:r>
                      <a:endParaRPr sz="1100" b="1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High quality food in a dining hall</a:t>
                      </a:r>
                      <a:endParaRPr sz="1000"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8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Breakfast with a large variety </a:t>
                      </a:r>
                      <a:endParaRPr sz="1000"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Complimentary Breakfast Buffet</a:t>
                      </a:r>
                      <a:endParaRPr sz="1000"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8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1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Hotel Amenities</a:t>
                      </a:r>
                      <a:endParaRPr sz="1100" b="1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Well Equipped Gym and pool</a:t>
                      </a:r>
                      <a:endParaRPr sz="1000"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8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Bathrooms aesthetic and equipment</a:t>
                      </a:r>
                      <a:r>
                        <a:rPr lang="en" sz="110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 </a:t>
                      </a:r>
                      <a:endParaRPr sz="1100"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Strategic Location</a:t>
                      </a:r>
                      <a:endParaRPr sz="1000"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8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92" name="Google Shape;792;p57"/>
          <p:cNvSpPr txBox="1"/>
          <p:nvPr/>
        </p:nvSpPr>
        <p:spPr>
          <a:xfrm>
            <a:off x="383350" y="404675"/>
            <a:ext cx="65268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rPr>
              <a:t>Hotel Features Recommendations</a:t>
            </a:r>
            <a:endParaRPr sz="1300"/>
          </a:p>
        </p:txBody>
      </p:sp>
      <p:sp>
        <p:nvSpPr>
          <p:cNvPr id="793" name="Google Shape;793;p57"/>
          <p:cNvSpPr/>
          <p:nvPr/>
        </p:nvSpPr>
        <p:spPr>
          <a:xfrm>
            <a:off x="228588" y="2333950"/>
            <a:ext cx="6846300" cy="2524500"/>
          </a:xfrm>
          <a:prstGeom prst="rect">
            <a:avLst/>
          </a:prstGeom>
          <a:solidFill>
            <a:srgbClr val="FFE8E3">
              <a:alpha val="80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57"/>
          <p:cNvSpPr/>
          <p:nvPr/>
        </p:nvSpPr>
        <p:spPr>
          <a:xfrm>
            <a:off x="233863" y="2842350"/>
            <a:ext cx="6846300" cy="2016000"/>
          </a:xfrm>
          <a:prstGeom prst="rect">
            <a:avLst/>
          </a:prstGeom>
          <a:solidFill>
            <a:srgbClr val="FFE8E3">
              <a:alpha val="80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57"/>
          <p:cNvSpPr/>
          <p:nvPr/>
        </p:nvSpPr>
        <p:spPr>
          <a:xfrm>
            <a:off x="233863" y="1809350"/>
            <a:ext cx="6846300" cy="524700"/>
          </a:xfrm>
          <a:prstGeom prst="rect">
            <a:avLst/>
          </a:prstGeom>
          <a:solidFill>
            <a:srgbClr val="FFE8E3">
              <a:alpha val="80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57"/>
          <p:cNvSpPr/>
          <p:nvPr/>
        </p:nvSpPr>
        <p:spPr>
          <a:xfrm>
            <a:off x="228588" y="1809350"/>
            <a:ext cx="6846300" cy="1032900"/>
          </a:xfrm>
          <a:prstGeom prst="rect">
            <a:avLst/>
          </a:prstGeom>
          <a:solidFill>
            <a:srgbClr val="FFE8E3">
              <a:alpha val="80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57"/>
          <p:cNvSpPr/>
          <p:nvPr/>
        </p:nvSpPr>
        <p:spPr>
          <a:xfrm>
            <a:off x="233863" y="3305250"/>
            <a:ext cx="6846300" cy="1553400"/>
          </a:xfrm>
          <a:prstGeom prst="rect">
            <a:avLst/>
          </a:prstGeom>
          <a:solidFill>
            <a:srgbClr val="FFE8E3">
              <a:alpha val="80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57"/>
          <p:cNvSpPr/>
          <p:nvPr/>
        </p:nvSpPr>
        <p:spPr>
          <a:xfrm>
            <a:off x="233863" y="3946100"/>
            <a:ext cx="6846300" cy="912900"/>
          </a:xfrm>
          <a:prstGeom prst="rect">
            <a:avLst/>
          </a:prstGeom>
          <a:solidFill>
            <a:srgbClr val="FFE8E3">
              <a:alpha val="80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57"/>
          <p:cNvSpPr/>
          <p:nvPr/>
        </p:nvSpPr>
        <p:spPr>
          <a:xfrm>
            <a:off x="233863" y="1809350"/>
            <a:ext cx="6846300" cy="1495800"/>
          </a:xfrm>
          <a:prstGeom prst="rect">
            <a:avLst/>
          </a:prstGeom>
          <a:solidFill>
            <a:srgbClr val="FFE8E3">
              <a:alpha val="80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57"/>
          <p:cNvSpPr/>
          <p:nvPr/>
        </p:nvSpPr>
        <p:spPr>
          <a:xfrm>
            <a:off x="233863" y="1809350"/>
            <a:ext cx="6846300" cy="2136900"/>
          </a:xfrm>
          <a:prstGeom prst="rect">
            <a:avLst/>
          </a:prstGeom>
          <a:solidFill>
            <a:srgbClr val="FFE8E3">
              <a:alpha val="80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57"/>
          <p:cNvSpPr/>
          <p:nvPr/>
        </p:nvSpPr>
        <p:spPr>
          <a:xfrm>
            <a:off x="233863" y="4396950"/>
            <a:ext cx="6846300" cy="461400"/>
          </a:xfrm>
          <a:prstGeom prst="rect">
            <a:avLst/>
          </a:prstGeom>
          <a:solidFill>
            <a:srgbClr val="FFE8E3">
              <a:alpha val="80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57"/>
          <p:cNvSpPr/>
          <p:nvPr/>
        </p:nvSpPr>
        <p:spPr>
          <a:xfrm>
            <a:off x="228588" y="1809350"/>
            <a:ext cx="6846300" cy="2587500"/>
          </a:xfrm>
          <a:prstGeom prst="rect">
            <a:avLst/>
          </a:prstGeom>
          <a:solidFill>
            <a:srgbClr val="FFE8E3">
              <a:alpha val="80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3" name="Google Shape;80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699952">
            <a:off x="7377113" y="1877070"/>
            <a:ext cx="605248" cy="607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5000" y="3884750"/>
            <a:ext cx="461400" cy="394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57"/>
          <p:cNvPicPr preferRelativeResize="0"/>
          <p:nvPr/>
        </p:nvPicPr>
        <p:blipFill rotWithShape="1">
          <a:blip r:embed="rId5">
            <a:alphaModFix/>
          </a:blip>
          <a:srcRect r="-45496" b="-45496"/>
          <a:stretch/>
        </p:blipFill>
        <p:spPr>
          <a:xfrm>
            <a:off x="7484500" y="4346200"/>
            <a:ext cx="726600" cy="721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55500" y="2397849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79300" y="4401100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08900" y="2853627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5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79300" y="1874898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5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08900" y="3369188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5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84500" y="2363950"/>
            <a:ext cx="461400" cy="4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57"/>
          <p:cNvPicPr preferRelativeResize="0"/>
          <p:nvPr/>
        </p:nvPicPr>
        <p:blipFill rotWithShape="1">
          <a:blip r:embed="rId12">
            <a:alphaModFix/>
          </a:blip>
          <a:srcRect l="20488" t="29771" r="22118" b="29771"/>
          <a:stretch/>
        </p:blipFill>
        <p:spPr>
          <a:xfrm>
            <a:off x="7883800" y="0"/>
            <a:ext cx="1260201" cy="58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5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818" name="Google Shape;818;p58"/>
          <p:cNvSpPr txBox="1"/>
          <p:nvPr/>
        </p:nvSpPr>
        <p:spPr>
          <a:xfrm>
            <a:off x="854600" y="1855950"/>
            <a:ext cx="49656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rPr>
              <a:t>Thank You!</a:t>
            </a:r>
            <a:endParaRPr sz="6000">
              <a:solidFill>
                <a:schemeClr val="lt1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rPr>
              <a:t>Any questions?</a:t>
            </a:r>
            <a:endParaRPr sz="3000">
              <a:solidFill>
                <a:schemeClr val="lt1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5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824" name="Google Shape;824;p59"/>
          <p:cNvSpPr txBox="1"/>
          <p:nvPr/>
        </p:nvSpPr>
        <p:spPr>
          <a:xfrm>
            <a:off x="3072000" y="2271600"/>
            <a:ext cx="30000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rPr>
              <a:t>ANNEX</a:t>
            </a:r>
            <a:endParaRPr sz="3600">
              <a:solidFill>
                <a:schemeClr val="accent1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82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9425" y="0"/>
            <a:ext cx="47045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60"/>
          <p:cNvSpPr txBox="1">
            <a:spLocks noGrp="1"/>
          </p:cNvSpPr>
          <p:nvPr>
            <p:ph type="body" idx="4294967295"/>
          </p:nvPr>
        </p:nvSpPr>
        <p:spPr>
          <a:xfrm>
            <a:off x="4578150" y="2402745"/>
            <a:ext cx="4427100" cy="58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SUMMARY</a:t>
            </a:r>
            <a:endParaRPr sz="30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endParaRPr sz="1600">
              <a:solidFill>
                <a:schemeClr val="lt1"/>
              </a:solidFill>
            </a:endParaRPr>
          </a:p>
        </p:txBody>
      </p:sp>
      <p:sp>
        <p:nvSpPr>
          <p:cNvPr id="831" name="Google Shape;831;p6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grpSp>
        <p:nvGrpSpPr>
          <p:cNvPr id="832" name="Google Shape;832;p60"/>
          <p:cNvGrpSpPr/>
          <p:nvPr/>
        </p:nvGrpSpPr>
        <p:grpSpPr>
          <a:xfrm>
            <a:off x="621940" y="1260097"/>
            <a:ext cx="3089749" cy="2866376"/>
            <a:chOff x="7050768" y="5526199"/>
            <a:chExt cx="719953" cy="647534"/>
          </a:xfrm>
        </p:grpSpPr>
        <p:sp>
          <p:nvSpPr>
            <p:cNvPr id="833" name="Google Shape;833;p60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60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60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60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60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60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60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60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60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60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60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60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5" name="Google Shape;845;p60"/>
          <p:cNvSpPr/>
          <p:nvPr/>
        </p:nvSpPr>
        <p:spPr>
          <a:xfrm>
            <a:off x="6517362" y="1821650"/>
            <a:ext cx="548707" cy="581100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Google Shape;85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3300" y="0"/>
            <a:ext cx="33657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6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grpSp>
        <p:nvGrpSpPr>
          <p:cNvPr id="852" name="Google Shape;852;p61"/>
          <p:cNvGrpSpPr/>
          <p:nvPr/>
        </p:nvGrpSpPr>
        <p:grpSpPr>
          <a:xfrm>
            <a:off x="746718" y="1485396"/>
            <a:ext cx="4621693" cy="2295637"/>
            <a:chOff x="664825" y="2181425"/>
            <a:chExt cx="5012139" cy="2539422"/>
          </a:xfrm>
        </p:grpSpPr>
        <p:sp>
          <p:nvSpPr>
            <p:cNvPr id="853" name="Google Shape;853;p61"/>
            <p:cNvSpPr/>
            <p:nvPr/>
          </p:nvSpPr>
          <p:spPr>
            <a:xfrm>
              <a:off x="664825" y="2181425"/>
              <a:ext cx="2455200" cy="12105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1371600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60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Group travellers with medium budget</a:t>
              </a:r>
              <a:endPara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54" name="Google Shape;854;p61"/>
            <p:cNvSpPr/>
            <p:nvPr/>
          </p:nvSpPr>
          <p:spPr>
            <a:xfrm>
              <a:off x="3221764" y="2181425"/>
              <a:ext cx="2455200" cy="12105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1371600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Solo travellers with low budget</a:t>
              </a:r>
              <a:endPara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55" name="Google Shape;855;p61"/>
            <p:cNvSpPr/>
            <p:nvPr/>
          </p:nvSpPr>
          <p:spPr>
            <a:xfrm>
              <a:off x="664825" y="3510347"/>
              <a:ext cx="2455200" cy="12105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1371600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Couples with low budget</a:t>
              </a:r>
              <a:endPara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56" name="Google Shape;856;p61"/>
            <p:cNvSpPr/>
            <p:nvPr/>
          </p:nvSpPr>
          <p:spPr>
            <a:xfrm>
              <a:off x="3221764" y="3510347"/>
              <a:ext cx="2455200" cy="12105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1371600" tIns="91425" rIns="91425" bIns="91425" anchor="b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0" lvl="0" indent="0" algn="r" rtl="0"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Couples with high budget</a:t>
              </a:r>
              <a:endPara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57" name="Google Shape;857;p61"/>
            <p:cNvSpPr/>
            <p:nvPr/>
          </p:nvSpPr>
          <p:spPr>
            <a:xfrm>
              <a:off x="2253747" y="2467909"/>
              <a:ext cx="1713900" cy="1846800"/>
            </a:xfrm>
            <a:prstGeom prst="pie">
              <a:avLst>
                <a:gd name="adj1" fmla="val 10788866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61"/>
            <p:cNvSpPr/>
            <p:nvPr/>
          </p:nvSpPr>
          <p:spPr>
            <a:xfrm rot="5400000">
              <a:off x="2297393" y="2534359"/>
              <a:ext cx="1846800" cy="1713900"/>
            </a:xfrm>
            <a:prstGeom prst="pie">
              <a:avLst>
                <a:gd name="adj1" fmla="val 10788866"/>
                <a:gd name="adj2" fmla="val 162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61"/>
            <p:cNvSpPr/>
            <p:nvPr/>
          </p:nvSpPr>
          <p:spPr>
            <a:xfrm rot="10800000">
              <a:off x="2363843" y="2587356"/>
              <a:ext cx="1713900" cy="1846800"/>
            </a:xfrm>
            <a:prstGeom prst="pie">
              <a:avLst>
                <a:gd name="adj1" fmla="val 10788866"/>
                <a:gd name="adj2" fmla="val 162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61"/>
            <p:cNvSpPr/>
            <p:nvPr/>
          </p:nvSpPr>
          <p:spPr>
            <a:xfrm rot="-5400000">
              <a:off x="2187297" y="2653806"/>
              <a:ext cx="1846800" cy="1713900"/>
            </a:xfrm>
            <a:prstGeom prst="pie">
              <a:avLst>
                <a:gd name="adj1" fmla="val 10788866"/>
                <a:gd name="adj2" fmla="val 162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61"/>
            <p:cNvSpPr/>
            <p:nvPr/>
          </p:nvSpPr>
          <p:spPr>
            <a:xfrm>
              <a:off x="2648335" y="2853098"/>
              <a:ext cx="243057" cy="257149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1" i="0">
                  <a:ln>
                    <a:noFill/>
                  </a:ln>
                  <a:solidFill>
                    <a:schemeClr val="lt1"/>
                  </a:solidFill>
                  <a:latin typeface="Playfair Display"/>
                </a:rPr>
                <a:t>0</a:t>
              </a:r>
            </a:p>
          </p:txBody>
        </p:sp>
        <p:sp>
          <p:nvSpPr>
            <p:cNvPr id="862" name="Google Shape;862;p61"/>
            <p:cNvSpPr/>
            <p:nvPr/>
          </p:nvSpPr>
          <p:spPr>
            <a:xfrm>
              <a:off x="3355004" y="2858996"/>
              <a:ext cx="137513" cy="249128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1" i="0">
                  <a:ln>
                    <a:noFill/>
                  </a:ln>
                  <a:solidFill>
                    <a:schemeClr val="lt1"/>
                  </a:solidFill>
                  <a:latin typeface="Playfair Display"/>
                </a:rPr>
                <a:t>1</a:t>
              </a:r>
            </a:p>
          </p:txBody>
        </p:sp>
        <p:sp>
          <p:nvSpPr>
            <p:cNvPr id="863" name="Google Shape;863;p61"/>
            <p:cNvSpPr/>
            <p:nvPr/>
          </p:nvSpPr>
          <p:spPr>
            <a:xfrm>
              <a:off x="2623810" y="3683811"/>
              <a:ext cx="193132" cy="252902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1" i="0">
                  <a:ln>
                    <a:noFill/>
                  </a:ln>
                  <a:solidFill>
                    <a:schemeClr val="lt1"/>
                  </a:solidFill>
                  <a:latin typeface="Playfair Display"/>
                </a:rPr>
                <a:t>2</a:t>
              </a:r>
            </a:p>
          </p:txBody>
        </p:sp>
        <p:sp>
          <p:nvSpPr>
            <p:cNvPr id="864" name="Google Shape;864;p61"/>
            <p:cNvSpPr/>
            <p:nvPr/>
          </p:nvSpPr>
          <p:spPr>
            <a:xfrm>
              <a:off x="3436022" y="3689709"/>
              <a:ext cx="185687" cy="321790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1" i="0">
                  <a:ln>
                    <a:noFill/>
                  </a:ln>
                  <a:solidFill>
                    <a:schemeClr val="lt1"/>
                  </a:solidFill>
                  <a:latin typeface="Playfair Display"/>
                </a:rPr>
                <a:t>3</a:t>
              </a:r>
            </a:p>
          </p:txBody>
        </p:sp>
      </p:grpSp>
      <p:sp>
        <p:nvSpPr>
          <p:cNvPr id="865" name="Google Shape;865;p61"/>
          <p:cNvSpPr txBox="1"/>
          <p:nvPr/>
        </p:nvSpPr>
        <p:spPr>
          <a:xfrm>
            <a:off x="6095313" y="1771313"/>
            <a:ext cx="29817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K-Prototype model:</a:t>
            </a:r>
            <a:r>
              <a:rPr lang="en" sz="20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rPr>
              <a:t> </a:t>
            </a:r>
            <a:endParaRPr sz="2000">
              <a:solidFill>
                <a:schemeClr val="lt1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rPr>
              <a:t>we identified 4 clusters which provide meaningful insights</a:t>
            </a:r>
            <a:endParaRPr sz="2000">
              <a:solidFill>
                <a:schemeClr val="lt1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grpSp>
        <p:nvGrpSpPr>
          <p:cNvPr id="866" name="Google Shape;866;p61"/>
          <p:cNvGrpSpPr/>
          <p:nvPr/>
        </p:nvGrpSpPr>
        <p:grpSpPr>
          <a:xfrm>
            <a:off x="7143576" y="915847"/>
            <a:ext cx="885163" cy="855481"/>
            <a:chOff x="1786339" y="1703401"/>
            <a:chExt cx="473400" cy="473400"/>
          </a:xfrm>
        </p:grpSpPr>
        <p:sp>
          <p:nvSpPr>
            <p:cNvPr id="867" name="Google Shape;867;p61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68" name="Google Shape;868;p61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1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6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pic>
        <p:nvPicPr>
          <p:cNvPr id="874" name="Google Shape;87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428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8525" y="1861175"/>
            <a:ext cx="2017774" cy="269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7013" y="133515"/>
            <a:ext cx="1317325" cy="2346061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62"/>
          <p:cNvSpPr txBox="1"/>
          <p:nvPr/>
        </p:nvSpPr>
        <p:spPr>
          <a:xfrm>
            <a:off x="69263" y="1617450"/>
            <a:ext cx="44043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rPr>
              <a:t>We met our objective of using the clusters to come up with </a:t>
            </a:r>
            <a:r>
              <a:rPr lang="en" sz="2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appropriate pricing and marketing strategies</a:t>
            </a:r>
            <a:r>
              <a:rPr lang="en" sz="20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rPr>
              <a:t> with </a:t>
            </a:r>
            <a:r>
              <a:rPr lang="en" sz="2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revenue maximising goals</a:t>
            </a:r>
            <a:r>
              <a:rPr lang="en" sz="20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rPr>
              <a:t> in mind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878" name="Google Shape;878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7050" y="1988339"/>
            <a:ext cx="2017774" cy="26916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9" name="Google Shape;879;p62"/>
          <p:cNvGrpSpPr/>
          <p:nvPr/>
        </p:nvGrpSpPr>
        <p:grpSpPr>
          <a:xfrm>
            <a:off x="1828826" y="761972"/>
            <a:ext cx="885163" cy="855481"/>
            <a:chOff x="1786339" y="1703401"/>
            <a:chExt cx="473400" cy="473400"/>
          </a:xfrm>
        </p:grpSpPr>
        <p:sp>
          <p:nvSpPr>
            <p:cNvPr id="880" name="Google Shape;880;p62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81" name="Google Shape;881;p62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2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6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pic>
        <p:nvPicPr>
          <p:cNvPr id="887" name="Google Shape;88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1175" y="0"/>
            <a:ext cx="45428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63"/>
          <p:cNvSpPr txBox="1"/>
          <p:nvPr/>
        </p:nvSpPr>
        <p:spPr>
          <a:xfrm>
            <a:off x="228612" y="1880750"/>
            <a:ext cx="4125300" cy="15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rPr>
              <a:t>Our </a:t>
            </a:r>
            <a:r>
              <a:rPr lang="en" sz="20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niche hypothesis</a:t>
            </a:r>
            <a:r>
              <a:rPr lang="en"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rPr>
              <a:t> was also confirmed when we plot the Hotel against Proportion of Cluster in each hotel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889" name="Google Shape;88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0788" y="934811"/>
            <a:ext cx="2583600" cy="3446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9675" y="848525"/>
            <a:ext cx="2583600" cy="34464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1" name="Google Shape;891;p63"/>
          <p:cNvGrpSpPr/>
          <p:nvPr/>
        </p:nvGrpSpPr>
        <p:grpSpPr>
          <a:xfrm>
            <a:off x="1848663" y="1025272"/>
            <a:ext cx="885163" cy="855481"/>
            <a:chOff x="1786339" y="1703401"/>
            <a:chExt cx="473400" cy="473400"/>
          </a:xfrm>
        </p:grpSpPr>
        <p:sp>
          <p:nvSpPr>
            <p:cNvPr id="892" name="Google Shape;892;p63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93" name="Google Shape;893;p63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3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6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pic>
        <p:nvPicPr>
          <p:cNvPr id="899" name="Google Shape;89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428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64"/>
          <p:cNvSpPr txBox="1"/>
          <p:nvPr/>
        </p:nvSpPr>
        <p:spPr>
          <a:xfrm>
            <a:off x="208774" y="977350"/>
            <a:ext cx="4125300" cy="3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rPr>
              <a:t>From the </a:t>
            </a:r>
            <a:r>
              <a:rPr lang="en" sz="1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sentiment analysis</a:t>
            </a:r>
            <a:r>
              <a:rPr lang="en" sz="1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rPr>
              <a:t> and </a:t>
            </a:r>
            <a:r>
              <a:rPr lang="en" sz="1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LDA</a:t>
            </a:r>
            <a:r>
              <a:rPr lang="en" sz="1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rPr>
              <a:t> method, we have identified 6 main topics that the reviews can be categorised under. </a:t>
            </a:r>
            <a:endParaRPr sz="1800">
              <a:solidFill>
                <a:schemeClr val="lt1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rPr>
              <a:t>From there, we analysed the distribution of the reviews in each topic and cluster and deep dived into the </a:t>
            </a:r>
            <a:r>
              <a:rPr lang="en" sz="1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individual reviews to gain insights</a:t>
            </a:r>
            <a:r>
              <a:rPr lang="en" sz="1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rPr>
              <a:t> from the experience hotel goers had with other hotels.</a:t>
            </a:r>
            <a:endParaRPr sz="1800">
              <a:solidFill>
                <a:schemeClr val="lt1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901" name="Google Shape;90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2600" y="2928900"/>
            <a:ext cx="1962824" cy="157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5700" y="361050"/>
            <a:ext cx="2693425" cy="2693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3" name="Google Shape;903;p64"/>
          <p:cNvGrpSpPr/>
          <p:nvPr/>
        </p:nvGrpSpPr>
        <p:grpSpPr>
          <a:xfrm>
            <a:off x="1828813" y="121872"/>
            <a:ext cx="885163" cy="855481"/>
            <a:chOff x="1786339" y="1703401"/>
            <a:chExt cx="473400" cy="473400"/>
          </a:xfrm>
        </p:grpSpPr>
        <p:sp>
          <p:nvSpPr>
            <p:cNvPr id="904" name="Google Shape;904;p64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05" name="Google Shape;905;p64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4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6131" y="0"/>
            <a:ext cx="25078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 txBox="1">
            <a:spLocks noGrp="1"/>
          </p:cNvSpPr>
          <p:nvPr>
            <p:ph type="title" idx="4294967295"/>
          </p:nvPr>
        </p:nvSpPr>
        <p:spPr>
          <a:xfrm>
            <a:off x="870225" y="957675"/>
            <a:ext cx="4828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Idea and Objectives </a:t>
            </a:r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150" name="Google Shape;150;p20"/>
          <p:cNvGrpSpPr/>
          <p:nvPr/>
        </p:nvGrpSpPr>
        <p:grpSpPr>
          <a:xfrm>
            <a:off x="7264618" y="2631124"/>
            <a:ext cx="1250897" cy="1473687"/>
            <a:chOff x="5660208" y="900750"/>
            <a:chExt cx="2812267" cy="3119575"/>
          </a:xfrm>
        </p:grpSpPr>
        <p:pic>
          <p:nvPicPr>
            <p:cNvPr id="151" name="Google Shape;151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60208" y="1522950"/>
              <a:ext cx="2812267" cy="2497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25426" y="900750"/>
              <a:ext cx="881825" cy="1006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3" name="Google Shape;153;p20"/>
          <p:cNvSpPr txBox="1"/>
          <p:nvPr/>
        </p:nvSpPr>
        <p:spPr>
          <a:xfrm>
            <a:off x="528500" y="1983450"/>
            <a:ext cx="5831100" cy="16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ter-Regular"/>
              <a:buChar char="✓"/>
            </a:pPr>
            <a:r>
              <a:rPr lang="en"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rPr>
              <a:t>Establish our first </a:t>
            </a:r>
            <a:r>
              <a:rPr lang="en" sz="20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Luxury Hotel</a:t>
            </a:r>
            <a:r>
              <a:rPr lang="en"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rPr>
              <a:t> in Brussel, Belgium</a:t>
            </a:r>
            <a:endParaRPr sz="2000">
              <a:solidFill>
                <a:schemeClr val="dk2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ts val="2000"/>
              <a:buFont typeface="Inter-Regular"/>
              <a:buChar char="✓"/>
            </a:pPr>
            <a:r>
              <a:rPr lang="en"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rPr>
              <a:t>Aim to accommodate a </a:t>
            </a:r>
            <a:r>
              <a:rPr lang="en" sz="20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wide variety</a:t>
            </a:r>
            <a:r>
              <a:rPr lang="en"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rPr>
              <a:t> of travellers at the same time</a:t>
            </a:r>
            <a:endParaRPr sz="2000"/>
          </a:p>
        </p:txBody>
      </p:sp>
      <p:grpSp>
        <p:nvGrpSpPr>
          <p:cNvPr id="154" name="Google Shape;154;p20"/>
          <p:cNvGrpSpPr/>
          <p:nvPr/>
        </p:nvGrpSpPr>
        <p:grpSpPr>
          <a:xfrm>
            <a:off x="6930544" y="821826"/>
            <a:ext cx="1919032" cy="1750802"/>
            <a:chOff x="473550" y="1814256"/>
            <a:chExt cx="2607026" cy="3352101"/>
          </a:xfrm>
        </p:grpSpPr>
        <p:sp>
          <p:nvSpPr>
            <p:cNvPr id="155" name="Google Shape;155;p20"/>
            <p:cNvSpPr txBox="1"/>
            <p:nvPr/>
          </p:nvSpPr>
          <p:spPr>
            <a:xfrm>
              <a:off x="568719" y="3987657"/>
              <a:ext cx="2426700" cy="117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Inter-Regular"/>
                  <a:ea typeface="Inter-Regular"/>
                  <a:cs typeface="Inter-Regular"/>
                  <a:sym typeface="Inter-Regular"/>
                </a:rPr>
                <a:t>Maximise Revenue </a:t>
              </a:r>
              <a:r>
                <a:rPr lang="en">
                  <a:latin typeface="Inter-Regular"/>
                  <a:ea typeface="Inter-Regular"/>
                  <a:cs typeface="Inter-Regular"/>
                  <a:sym typeface="Inter-Regular"/>
                </a:rPr>
                <a:t>		</a:t>
              </a:r>
              <a:endParaRPr>
                <a:latin typeface="Inter-Regular"/>
                <a:ea typeface="Inter-Regular"/>
                <a:cs typeface="Inter-Regular"/>
                <a:sym typeface="Inter-Regular"/>
              </a:endParaRPr>
            </a:p>
          </p:txBody>
        </p:sp>
        <p:pic>
          <p:nvPicPr>
            <p:cNvPr id="156" name="Google Shape;156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3550" y="1814256"/>
              <a:ext cx="2607026" cy="20874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580788" y="2508437"/>
              <a:ext cx="392550" cy="699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8" name="Google Shape;158;p20"/>
          <p:cNvSpPr txBox="1"/>
          <p:nvPr/>
        </p:nvSpPr>
        <p:spPr>
          <a:xfrm>
            <a:off x="6636125" y="4163300"/>
            <a:ext cx="2508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-Regular"/>
                <a:ea typeface="Inter-Regular"/>
                <a:cs typeface="Inter-Regular"/>
                <a:sym typeface="Inter-Regular"/>
              </a:rPr>
              <a:t>Implement desirable features to our hotel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65"/>
          <p:cNvSpPr txBox="1">
            <a:spLocks noGrp="1"/>
          </p:cNvSpPr>
          <p:nvPr>
            <p:ph type="title" idx="4294967295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heatmap</a:t>
            </a:r>
            <a:endParaRPr/>
          </a:p>
        </p:txBody>
      </p:sp>
      <p:sp>
        <p:nvSpPr>
          <p:cNvPr id="911" name="Google Shape;911;p6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pic>
        <p:nvPicPr>
          <p:cNvPr id="912" name="Google Shape;912;p65"/>
          <p:cNvPicPr preferRelativeResize="0"/>
          <p:nvPr/>
        </p:nvPicPr>
        <p:blipFill rotWithShape="1">
          <a:blip r:embed="rId3">
            <a:alphaModFix/>
          </a:blip>
          <a:srcRect t="7689"/>
          <a:stretch/>
        </p:blipFill>
        <p:spPr>
          <a:xfrm>
            <a:off x="1040050" y="1303050"/>
            <a:ext cx="4692949" cy="344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65"/>
          <p:cNvPicPr preferRelativeResize="0"/>
          <p:nvPr/>
        </p:nvPicPr>
        <p:blipFill rotWithShape="1">
          <a:blip r:embed="rId4">
            <a:alphaModFix/>
          </a:blip>
          <a:srcRect l="17375" t="78964" r="17132"/>
          <a:stretch/>
        </p:blipFill>
        <p:spPr>
          <a:xfrm>
            <a:off x="1671299" y="4335275"/>
            <a:ext cx="2753500" cy="657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4" name="Google Shape;914;p65"/>
          <p:cNvGrpSpPr/>
          <p:nvPr/>
        </p:nvGrpSpPr>
        <p:grpSpPr>
          <a:xfrm>
            <a:off x="2595964" y="3013101"/>
            <a:ext cx="473400" cy="473400"/>
            <a:chOff x="1786339" y="1703401"/>
            <a:chExt cx="473400" cy="473400"/>
          </a:xfrm>
        </p:grpSpPr>
        <p:sp>
          <p:nvSpPr>
            <p:cNvPr id="915" name="Google Shape;915;p65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16" name="Google Shape;916;p65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1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917" name="Google Shape;917;p65"/>
          <p:cNvGrpSpPr/>
          <p:nvPr/>
        </p:nvGrpSpPr>
        <p:grpSpPr>
          <a:xfrm>
            <a:off x="1633189" y="2549164"/>
            <a:ext cx="473400" cy="473400"/>
            <a:chOff x="3814414" y="1703401"/>
            <a:chExt cx="473400" cy="473400"/>
          </a:xfrm>
        </p:grpSpPr>
        <p:sp>
          <p:nvSpPr>
            <p:cNvPr id="918" name="Google Shape;918;p65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19" name="Google Shape;919;p65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2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920" name="Google Shape;920;p65"/>
          <p:cNvGrpSpPr/>
          <p:nvPr/>
        </p:nvGrpSpPr>
        <p:grpSpPr>
          <a:xfrm>
            <a:off x="3587314" y="2574951"/>
            <a:ext cx="473400" cy="473400"/>
            <a:chOff x="5842489" y="1703401"/>
            <a:chExt cx="473400" cy="473400"/>
          </a:xfrm>
        </p:grpSpPr>
        <p:sp>
          <p:nvSpPr>
            <p:cNvPr id="921" name="Google Shape;921;p65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22" name="Google Shape;922;p65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3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66"/>
          <p:cNvSpPr/>
          <p:nvPr/>
        </p:nvSpPr>
        <p:spPr>
          <a:xfrm rot="1741990">
            <a:off x="3768003" y="699979"/>
            <a:ext cx="7913362" cy="1032409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6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929" name="Google Shape;929;p66"/>
          <p:cNvSpPr txBox="1">
            <a:spLocks noGrp="1"/>
          </p:cNvSpPr>
          <p:nvPr>
            <p:ph type="title" idx="4294967295"/>
          </p:nvPr>
        </p:nvSpPr>
        <p:spPr>
          <a:xfrm>
            <a:off x="855300" y="748950"/>
            <a:ext cx="56787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DBSCAN - Variables Used</a:t>
            </a:r>
            <a:endParaRPr/>
          </a:p>
        </p:txBody>
      </p:sp>
      <p:sp>
        <p:nvSpPr>
          <p:cNvPr id="930" name="Google Shape;930;p66"/>
          <p:cNvSpPr txBox="1"/>
          <p:nvPr/>
        </p:nvSpPr>
        <p:spPr>
          <a:xfrm>
            <a:off x="2028375" y="2520738"/>
            <a:ext cx="232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931" name="Google Shape;931;p66"/>
          <p:cNvSpPr txBox="1"/>
          <p:nvPr/>
        </p:nvSpPr>
        <p:spPr>
          <a:xfrm>
            <a:off x="2770325" y="877350"/>
            <a:ext cx="567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-Regular"/>
                <a:ea typeface="Inter-Regular"/>
                <a:cs typeface="Inter-Regular"/>
                <a:sym typeface="Inter-Regular"/>
              </a:rPr>
              <a:t> </a:t>
            </a:r>
            <a:endParaRPr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932" name="Google Shape;932;p66"/>
          <p:cNvSpPr/>
          <p:nvPr/>
        </p:nvSpPr>
        <p:spPr>
          <a:xfrm rot="1741990">
            <a:off x="3897399" y="821951"/>
            <a:ext cx="7913362" cy="1032409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accent2"/>
            </a:solidFill>
            <a:prstDash val="lg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66"/>
          <p:cNvSpPr/>
          <p:nvPr/>
        </p:nvSpPr>
        <p:spPr>
          <a:xfrm rot="1741990">
            <a:off x="4026796" y="943923"/>
            <a:ext cx="7913362" cy="1032409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66"/>
          <p:cNvSpPr txBox="1"/>
          <p:nvPr/>
        </p:nvSpPr>
        <p:spPr>
          <a:xfrm>
            <a:off x="4178100" y="2055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66"/>
          <p:cNvSpPr/>
          <p:nvPr/>
        </p:nvSpPr>
        <p:spPr>
          <a:xfrm>
            <a:off x="855300" y="1710725"/>
            <a:ext cx="2148552" cy="691848"/>
          </a:xfrm>
          <a:prstGeom prst="flowChartTerminator">
            <a:avLst/>
          </a:prstGeom>
          <a:solidFill>
            <a:schemeClr val="accent3"/>
          </a:solidFill>
          <a:ln w="9525" cap="flat" cmpd="sng">
            <a:solidFill>
              <a:srgbClr val="E1D2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Nationality</a:t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36" name="Google Shape;936;p66"/>
          <p:cNvSpPr/>
          <p:nvPr/>
        </p:nvSpPr>
        <p:spPr>
          <a:xfrm>
            <a:off x="777075" y="3517325"/>
            <a:ext cx="2148552" cy="691848"/>
          </a:xfrm>
          <a:prstGeom prst="flowChartTerminator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Rating</a:t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37" name="Google Shape;937;p66"/>
          <p:cNvSpPr/>
          <p:nvPr/>
        </p:nvSpPr>
        <p:spPr>
          <a:xfrm>
            <a:off x="3175400" y="1710725"/>
            <a:ext cx="2148552" cy="691848"/>
          </a:xfrm>
          <a:prstGeom prst="flowChartTerminator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Traveller </a:t>
            </a:r>
            <a:r>
              <a:rPr lang="en" sz="1800">
                <a:solidFill>
                  <a:schemeClr val="lt1"/>
                </a:solidFill>
              </a:rPr>
              <a:t>Type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938" name="Google Shape;938;p66"/>
          <p:cNvSpPr/>
          <p:nvPr/>
        </p:nvSpPr>
        <p:spPr>
          <a:xfrm>
            <a:off x="5495525" y="3517325"/>
            <a:ext cx="2148552" cy="691848"/>
          </a:xfrm>
          <a:prstGeom prst="flowChartTerminator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Price Per Night</a:t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39" name="Google Shape;939;p66"/>
          <p:cNvSpPr/>
          <p:nvPr/>
        </p:nvSpPr>
        <p:spPr>
          <a:xfrm>
            <a:off x="3136288" y="3517325"/>
            <a:ext cx="2148552" cy="691848"/>
          </a:xfrm>
          <a:prstGeom prst="flowChartTerminator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Booking Frequency</a:t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40" name="Google Shape;940;p66"/>
          <p:cNvSpPr/>
          <p:nvPr/>
        </p:nvSpPr>
        <p:spPr>
          <a:xfrm>
            <a:off x="5495500" y="1710725"/>
            <a:ext cx="2148552" cy="691848"/>
          </a:xfrm>
          <a:prstGeom prst="flowChartTerminator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Room Type</a:t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41" name="Google Shape;941;p66"/>
          <p:cNvSpPr/>
          <p:nvPr/>
        </p:nvSpPr>
        <p:spPr>
          <a:xfrm>
            <a:off x="4351875" y="2614025"/>
            <a:ext cx="2148552" cy="691848"/>
          </a:xfrm>
          <a:prstGeom prst="flowChartTerminator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Nights Stayed</a:t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42" name="Google Shape;942;p66"/>
          <p:cNvSpPr/>
          <p:nvPr/>
        </p:nvSpPr>
        <p:spPr>
          <a:xfrm>
            <a:off x="2003675" y="2614025"/>
            <a:ext cx="2148552" cy="691848"/>
          </a:xfrm>
          <a:prstGeom prst="flowChartTerminator">
            <a:avLst/>
          </a:prstGeom>
          <a:solidFill>
            <a:srgbClr val="E7C1C1">
              <a:alpha val="74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Quarter of the Year</a:t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67"/>
          <p:cNvSpPr/>
          <p:nvPr/>
        </p:nvSpPr>
        <p:spPr>
          <a:xfrm rot="-5400000">
            <a:off x="1801350" y="-806025"/>
            <a:ext cx="5541300" cy="55413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948" name="Google Shape;948;p67"/>
          <p:cNvSpPr/>
          <p:nvPr/>
        </p:nvSpPr>
        <p:spPr>
          <a:xfrm rot="1556538">
            <a:off x="4677349" y="159893"/>
            <a:ext cx="5016530" cy="919407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Google Shape;949;p6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950" name="Google Shape;950;p67"/>
          <p:cNvSpPr txBox="1">
            <a:spLocks noGrp="1"/>
          </p:cNvSpPr>
          <p:nvPr>
            <p:ph type="title" idx="4294967295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DBSCAN</a:t>
            </a:r>
            <a:endParaRPr/>
          </a:p>
        </p:txBody>
      </p:sp>
      <p:sp>
        <p:nvSpPr>
          <p:cNvPr id="951" name="Google Shape;951;p67"/>
          <p:cNvSpPr txBox="1"/>
          <p:nvPr/>
        </p:nvSpPr>
        <p:spPr>
          <a:xfrm>
            <a:off x="3410250" y="2129713"/>
            <a:ext cx="232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-Regular"/>
                <a:ea typeface="Inter-Regular"/>
                <a:cs typeface="Inter-Regular"/>
                <a:sym typeface="Inter-Regular"/>
              </a:rPr>
              <a:t>Label Encoder</a:t>
            </a:r>
            <a:endParaRPr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952" name="Google Shape;952;p67"/>
          <p:cNvSpPr/>
          <p:nvPr/>
        </p:nvSpPr>
        <p:spPr>
          <a:xfrm>
            <a:off x="897375" y="1644475"/>
            <a:ext cx="2892597" cy="2143481"/>
          </a:xfrm>
          <a:custGeom>
            <a:avLst/>
            <a:gdLst/>
            <a:ahLst/>
            <a:cxnLst/>
            <a:rect l="l" t="t" r="r" b="b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67"/>
          <p:cNvSpPr txBox="1"/>
          <p:nvPr/>
        </p:nvSpPr>
        <p:spPr>
          <a:xfrm>
            <a:off x="1362400" y="4195963"/>
            <a:ext cx="232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Categorical Variables</a:t>
            </a:r>
            <a:endParaRPr b="1">
              <a:solidFill>
                <a:schemeClr val="accent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54" name="Google Shape;954;p67"/>
          <p:cNvSpPr/>
          <p:nvPr/>
        </p:nvSpPr>
        <p:spPr>
          <a:xfrm>
            <a:off x="3990475" y="2529925"/>
            <a:ext cx="1293300" cy="32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67"/>
          <p:cNvSpPr/>
          <p:nvPr/>
        </p:nvSpPr>
        <p:spPr>
          <a:xfrm>
            <a:off x="5633500" y="1618538"/>
            <a:ext cx="2892597" cy="2143481"/>
          </a:xfrm>
          <a:custGeom>
            <a:avLst/>
            <a:gdLst/>
            <a:ahLst/>
            <a:cxnLst/>
            <a:rect l="l" t="t" r="r" b="b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67"/>
          <p:cNvSpPr txBox="1"/>
          <p:nvPr/>
        </p:nvSpPr>
        <p:spPr>
          <a:xfrm>
            <a:off x="6053175" y="3762025"/>
            <a:ext cx="222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A31515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sz="2000" b="1">
              <a:solidFill>
                <a:srgbClr val="A3151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57" name="Google Shape;957;p67"/>
          <p:cNvSpPr txBox="1"/>
          <p:nvPr/>
        </p:nvSpPr>
        <p:spPr>
          <a:xfrm>
            <a:off x="7326525" y="3762025"/>
            <a:ext cx="222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A31515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sz="2000" b="1">
              <a:solidFill>
                <a:srgbClr val="A3151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58" name="Google Shape;958;p67"/>
          <p:cNvSpPr txBox="1"/>
          <p:nvPr/>
        </p:nvSpPr>
        <p:spPr>
          <a:xfrm>
            <a:off x="6689850" y="3762025"/>
            <a:ext cx="222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A31515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sz="2000" b="1">
              <a:solidFill>
                <a:srgbClr val="A3151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59" name="Google Shape;959;p67"/>
          <p:cNvSpPr txBox="1"/>
          <p:nvPr/>
        </p:nvSpPr>
        <p:spPr>
          <a:xfrm>
            <a:off x="8014325" y="3762025"/>
            <a:ext cx="222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A31515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sz="2000" b="1">
              <a:solidFill>
                <a:srgbClr val="A3151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60" name="Google Shape;960;p67"/>
          <p:cNvSpPr txBox="1"/>
          <p:nvPr/>
        </p:nvSpPr>
        <p:spPr>
          <a:xfrm>
            <a:off x="3005900" y="5594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67"/>
          <p:cNvSpPr txBox="1"/>
          <p:nvPr/>
        </p:nvSpPr>
        <p:spPr>
          <a:xfrm>
            <a:off x="1117950" y="3777475"/>
            <a:ext cx="62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Single Room</a:t>
            </a:r>
            <a:endParaRPr sz="900" b="1">
              <a:solidFill>
                <a:schemeClr val="accent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62" name="Google Shape;962;p67"/>
          <p:cNvSpPr txBox="1"/>
          <p:nvPr/>
        </p:nvSpPr>
        <p:spPr>
          <a:xfrm>
            <a:off x="1801350" y="3777475"/>
            <a:ext cx="68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Double Room</a:t>
            </a:r>
            <a:endParaRPr sz="900" b="1">
              <a:solidFill>
                <a:schemeClr val="accent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63" name="Google Shape;963;p67"/>
          <p:cNvSpPr txBox="1"/>
          <p:nvPr/>
        </p:nvSpPr>
        <p:spPr>
          <a:xfrm>
            <a:off x="3105075" y="3777475"/>
            <a:ext cx="68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Family Suite</a:t>
            </a:r>
            <a:endParaRPr sz="900" b="1">
              <a:solidFill>
                <a:schemeClr val="accent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64" name="Google Shape;964;p67"/>
          <p:cNvSpPr txBox="1"/>
          <p:nvPr/>
        </p:nvSpPr>
        <p:spPr>
          <a:xfrm>
            <a:off x="2420175" y="3777475"/>
            <a:ext cx="68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Deluxe Room</a:t>
            </a:r>
            <a:endParaRPr sz="900" b="1">
              <a:solidFill>
                <a:schemeClr val="accent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65" name="Google Shape;965;p67"/>
          <p:cNvSpPr/>
          <p:nvPr/>
        </p:nvSpPr>
        <p:spPr>
          <a:xfrm>
            <a:off x="2825082" y="1180155"/>
            <a:ext cx="4162619" cy="3020233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966" name="Google Shape;966;p67"/>
          <p:cNvSpPr txBox="1"/>
          <p:nvPr/>
        </p:nvSpPr>
        <p:spPr>
          <a:xfrm>
            <a:off x="3744638" y="4195963"/>
            <a:ext cx="2323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Numerical Variables</a:t>
            </a:r>
            <a:endParaRPr sz="1700"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68"/>
          <p:cNvSpPr/>
          <p:nvPr/>
        </p:nvSpPr>
        <p:spPr>
          <a:xfrm rot="10800000">
            <a:off x="-749375" y="-428375"/>
            <a:ext cx="3765300" cy="33903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E7C1C1">
              <a:alpha val="74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6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973" name="Google Shape;973;p68"/>
          <p:cNvSpPr/>
          <p:nvPr/>
        </p:nvSpPr>
        <p:spPr>
          <a:xfrm rot="-4375850">
            <a:off x="118308" y="-1370511"/>
            <a:ext cx="3765255" cy="339023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F3F3F3">
              <a:alpha val="60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68"/>
          <p:cNvSpPr txBox="1">
            <a:spLocks noGrp="1"/>
          </p:cNvSpPr>
          <p:nvPr>
            <p:ph type="title" idx="4294967295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</a:t>
            </a:r>
            <a:endParaRPr/>
          </a:p>
        </p:txBody>
      </p:sp>
      <p:sp>
        <p:nvSpPr>
          <p:cNvPr id="975" name="Google Shape;975;p68"/>
          <p:cNvSpPr txBox="1"/>
          <p:nvPr/>
        </p:nvSpPr>
        <p:spPr>
          <a:xfrm>
            <a:off x="4257175" y="310825"/>
            <a:ext cx="125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976" name="Google Shape;976;p68"/>
          <p:cNvSpPr txBox="1"/>
          <p:nvPr/>
        </p:nvSpPr>
        <p:spPr>
          <a:xfrm>
            <a:off x="4878575" y="930350"/>
            <a:ext cx="427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977" name="Google Shape;977;p68"/>
          <p:cNvSpPr/>
          <p:nvPr/>
        </p:nvSpPr>
        <p:spPr>
          <a:xfrm>
            <a:off x="5642367" y="930352"/>
            <a:ext cx="3067308" cy="791046"/>
          </a:xfrm>
          <a:prstGeom prst="flowChartTerminator">
            <a:avLst/>
          </a:prstGeom>
          <a:solidFill>
            <a:srgbClr val="FFE8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Inter"/>
                <a:ea typeface="Inter"/>
                <a:cs typeface="Inter"/>
                <a:sym typeface="Inter"/>
              </a:rPr>
              <a:t>Rating</a:t>
            </a:r>
            <a:endParaRPr sz="1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78" name="Google Shape;978;p68"/>
          <p:cNvSpPr/>
          <p:nvPr/>
        </p:nvSpPr>
        <p:spPr>
          <a:xfrm>
            <a:off x="5642356" y="2229971"/>
            <a:ext cx="3067308" cy="791046"/>
          </a:xfrm>
          <a:prstGeom prst="flowChartTerminator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Booking Frequency</a:t>
            </a:r>
            <a:endParaRPr sz="1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79" name="Google Shape;979;p68"/>
          <p:cNvSpPr/>
          <p:nvPr/>
        </p:nvSpPr>
        <p:spPr>
          <a:xfrm>
            <a:off x="5745301" y="3529591"/>
            <a:ext cx="3067308" cy="791046"/>
          </a:xfrm>
          <a:prstGeom prst="flowChartTerminator">
            <a:avLst/>
          </a:prstGeom>
          <a:solidFill>
            <a:srgbClr val="E7C1C1">
              <a:alpha val="74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Inter"/>
                <a:ea typeface="Inter"/>
                <a:cs typeface="Inter"/>
                <a:sym typeface="Inter"/>
              </a:rPr>
              <a:t>Total Spending</a:t>
            </a:r>
            <a:endParaRPr sz="1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80" name="Google Shape;980;p68"/>
          <p:cNvSpPr/>
          <p:nvPr/>
        </p:nvSpPr>
        <p:spPr>
          <a:xfrm>
            <a:off x="1179812" y="1817799"/>
            <a:ext cx="2196967" cy="2037848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981" name="Google Shape;981;p68"/>
          <p:cNvSpPr txBox="1"/>
          <p:nvPr/>
        </p:nvSpPr>
        <p:spPr>
          <a:xfrm>
            <a:off x="1108750" y="4014550"/>
            <a:ext cx="2339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Continuous Variables</a:t>
            </a:r>
            <a:endParaRPr sz="1600" b="1">
              <a:solidFill>
                <a:schemeClr val="accent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82" name="Google Shape;98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688" y="824038"/>
            <a:ext cx="1003675" cy="100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1263" y="3403150"/>
            <a:ext cx="1078525" cy="107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68"/>
          <p:cNvPicPr preferRelativeResize="0"/>
          <p:nvPr/>
        </p:nvPicPr>
        <p:blipFill rotWithShape="1">
          <a:blip r:embed="rId5">
            <a:alphaModFix/>
          </a:blip>
          <a:srcRect l="19090" t="15242" r="24126" b="15095"/>
          <a:stretch/>
        </p:blipFill>
        <p:spPr>
          <a:xfrm>
            <a:off x="4697883" y="2113600"/>
            <a:ext cx="806092" cy="1003650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68"/>
          <p:cNvSpPr txBox="1"/>
          <p:nvPr/>
        </p:nvSpPr>
        <p:spPr>
          <a:xfrm>
            <a:off x="748975" y="1342475"/>
            <a:ext cx="567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2124"/>
                </a:solidFill>
                <a:latin typeface="Inter"/>
                <a:ea typeface="Inter"/>
                <a:cs typeface="Inter"/>
                <a:sym typeface="Inter"/>
              </a:rPr>
              <a:t>Uses Pairwise Euclidean distances between data points</a:t>
            </a:r>
            <a:endParaRPr>
              <a:latin typeface="Inter-Regular"/>
              <a:ea typeface="Inter-Regular"/>
              <a:cs typeface="Inter-Regular"/>
              <a:sym typeface="Inter-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6168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69"/>
          <p:cNvSpPr txBox="1">
            <a:spLocks noGrp="1"/>
          </p:cNvSpPr>
          <p:nvPr>
            <p:ph type="body" idx="4294967295"/>
          </p:nvPr>
        </p:nvSpPr>
        <p:spPr>
          <a:xfrm>
            <a:off x="829412" y="1787100"/>
            <a:ext cx="2958000" cy="15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K-Prototype  Variables</a:t>
            </a:r>
            <a:r>
              <a:rPr lang="en" sz="3000">
                <a:solidFill>
                  <a:schemeClr val="lt1"/>
                </a:solidFill>
              </a:rPr>
              <a:t> </a:t>
            </a:r>
            <a:endParaRPr sz="3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Used</a:t>
            </a:r>
            <a:endParaRPr sz="3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endParaRPr sz="1600">
              <a:solidFill>
                <a:srgbClr val="9E9E9E"/>
              </a:solidFill>
            </a:endParaRPr>
          </a:p>
        </p:txBody>
      </p:sp>
      <p:sp>
        <p:nvSpPr>
          <p:cNvPr id="992" name="Google Shape;992;p6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grpSp>
        <p:nvGrpSpPr>
          <p:cNvPr id="993" name="Google Shape;993;p69"/>
          <p:cNvGrpSpPr/>
          <p:nvPr/>
        </p:nvGrpSpPr>
        <p:grpSpPr>
          <a:xfrm>
            <a:off x="5148214" y="1162842"/>
            <a:ext cx="3508911" cy="2817801"/>
            <a:chOff x="557511" y="3214925"/>
            <a:chExt cx="719836" cy="720149"/>
          </a:xfrm>
        </p:grpSpPr>
        <p:sp>
          <p:nvSpPr>
            <p:cNvPr id="994" name="Google Shape;994;p69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    </a:t>
              </a:r>
              <a:endPara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      Price Per </a:t>
              </a:r>
              <a:endPara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        Night</a:t>
              </a:r>
              <a:endPara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95" name="Google Shape;995;p69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        </a:t>
              </a:r>
              <a:endPara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0" lvl="0" indent="4572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Rating</a:t>
              </a:r>
              <a:endPara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96" name="Google Shape;996;p69"/>
            <p:cNvSpPr/>
            <p:nvPr/>
          </p:nvSpPr>
          <p:spPr>
            <a:xfrm>
              <a:off x="557511" y="3500409"/>
              <a:ext cx="347041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     </a:t>
              </a:r>
              <a:endPara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    Type of </a:t>
              </a:r>
              <a:endPara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   Traveller</a:t>
              </a:r>
              <a:endPara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97" name="Google Shape;997;p69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       Quarter of </a:t>
              </a:r>
              <a:endPara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0" lvl="0" indent="45720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the Year</a:t>
              </a:r>
              <a:endPara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7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pic>
        <p:nvPicPr>
          <p:cNvPr id="1003" name="Google Shape;100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1975" y="0"/>
            <a:ext cx="588879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7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1009" name="Google Shape;1009;p71"/>
          <p:cNvSpPr txBox="1">
            <a:spLocks noGrp="1"/>
          </p:cNvSpPr>
          <p:nvPr>
            <p:ph type="title" idx="4294967295"/>
          </p:nvPr>
        </p:nvSpPr>
        <p:spPr>
          <a:xfrm>
            <a:off x="701250" y="603450"/>
            <a:ext cx="5272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Latent Dirichlet Allocation (LDA)</a:t>
            </a:r>
            <a:endParaRPr/>
          </a:p>
        </p:txBody>
      </p:sp>
      <p:cxnSp>
        <p:nvCxnSpPr>
          <p:cNvPr id="1010" name="Google Shape;1010;p71"/>
          <p:cNvCxnSpPr/>
          <p:nvPr/>
        </p:nvCxnSpPr>
        <p:spPr>
          <a:xfrm rot="10800000" flipH="1">
            <a:off x="2093317" y="2228415"/>
            <a:ext cx="459000" cy="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11" name="Google Shape;1011;p71"/>
          <p:cNvCxnSpPr/>
          <p:nvPr/>
        </p:nvCxnSpPr>
        <p:spPr>
          <a:xfrm flipH="1">
            <a:off x="3622144" y="2932725"/>
            <a:ext cx="2400" cy="30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12" name="Google Shape;1012;p71"/>
          <p:cNvPicPr preferRelativeResize="0"/>
          <p:nvPr/>
        </p:nvPicPr>
        <p:blipFill rotWithShape="1">
          <a:blip r:embed="rId3">
            <a:alphaModFix/>
          </a:blip>
          <a:srcRect l="15651" t="8679" r="13270" b="8264"/>
          <a:stretch/>
        </p:blipFill>
        <p:spPr>
          <a:xfrm>
            <a:off x="2719364" y="1531925"/>
            <a:ext cx="535211" cy="60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71"/>
          <p:cNvPicPr preferRelativeResize="0"/>
          <p:nvPr/>
        </p:nvPicPr>
        <p:blipFill rotWithShape="1">
          <a:blip r:embed="rId4">
            <a:alphaModFix/>
          </a:blip>
          <a:srcRect l="10055" t="7010" r="11328" b="12777"/>
          <a:stretch/>
        </p:blipFill>
        <p:spPr>
          <a:xfrm>
            <a:off x="599075" y="1531925"/>
            <a:ext cx="1327324" cy="1396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71"/>
          <p:cNvPicPr preferRelativeResize="0"/>
          <p:nvPr/>
        </p:nvPicPr>
        <p:blipFill rotWithShape="1">
          <a:blip r:embed="rId3">
            <a:alphaModFix/>
          </a:blip>
          <a:srcRect l="15651" t="8679" r="13270" b="8264"/>
          <a:stretch/>
        </p:blipFill>
        <p:spPr>
          <a:xfrm>
            <a:off x="3310467" y="1531925"/>
            <a:ext cx="535211" cy="60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71"/>
          <p:cNvPicPr preferRelativeResize="0"/>
          <p:nvPr/>
        </p:nvPicPr>
        <p:blipFill rotWithShape="1">
          <a:blip r:embed="rId3">
            <a:alphaModFix/>
          </a:blip>
          <a:srcRect l="15651" t="8679" r="13270" b="8264"/>
          <a:stretch/>
        </p:blipFill>
        <p:spPr>
          <a:xfrm>
            <a:off x="3951633" y="1531925"/>
            <a:ext cx="535211" cy="60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71"/>
          <p:cNvPicPr preferRelativeResize="0"/>
          <p:nvPr/>
        </p:nvPicPr>
        <p:blipFill rotWithShape="1">
          <a:blip r:embed="rId3">
            <a:alphaModFix/>
          </a:blip>
          <a:srcRect l="15651" t="8679" r="13270" b="8264"/>
          <a:stretch/>
        </p:blipFill>
        <p:spPr>
          <a:xfrm>
            <a:off x="2719364" y="2232315"/>
            <a:ext cx="535211" cy="60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71"/>
          <p:cNvPicPr preferRelativeResize="0"/>
          <p:nvPr/>
        </p:nvPicPr>
        <p:blipFill rotWithShape="1">
          <a:blip r:embed="rId3">
            <a:alphaModFix/>
          </a:blip>
          <a:srcRect l="15651" t="8679" r="13270" b="8264"/>
          <a:stretch/>
        </p:blipFill>
        <p:spPr>
          <a:xfrm>
            <a:off x="3355726" y="2232315"/>
            <a:ext cx="535211" cy="60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71"/>
          <p:cNvPicPr preferRelativeResize="0"/>
          <p:nvPr/>
        </p:nvPicPr>
        <p:blipFill rotWithShape="1">
          <a:blip r:embed="rId3">
            <a:alphaModFix/>
          </a:blip>
          <a:srcRect l="15651" t="8679" r="13270" b="8264"/>
          <a:stretch/>
        </p:blipFill>
        <p:spPr>
          <a:xfrm>
            <a:off x="3992088" y="2232315"/>
            <a:ext cx="535211" cy="604848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71"/>
          <p:cNvSpPr txBox="1"/>
          <p:nvPr/>
        </p:nvSpPr>
        <p:spPr>
          <a:xfrm>
            <a:off x="1569213" y="3369775"/>
            <a:ext cx="716100" cy="400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-Regular"/>
                <a:ea typeface="Inter-Regular"/>
                <a:cs typeface="Inter-Regular"/>
                <a:sym typeface="Inter-Regular"/>
              </a:rPr>
              <a:t>Pillow</a:t>
            </a:r>
            <a:endParaRPr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1020" name="Google Shape;1020;p71"/>
          <p:cNvSpPr txBox="1"/>
          <p:nvPr/>
        </p:nvSpPr>
        <p:spPr>
          <a:xfrm>
            <a:off x="5802475" y="3705725"/>
            <a:ext cx="492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1021" name="Google Shape;1021;p71"/>
          <p:cNvSpPr txBox="1"/>
          <p:nvPr/>
        </p:nvSpPr>
        <p:spPr>
          <a:xfrm>
            <a:off x="2285327" y="3369775"/>
            <a:ext cx="535200" cy="400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-Regular"/>
                <a:ea typeface="Inter-Regular"/>
                <a:cs typeface="Inter-Regular"/>
                <a:sym typeface="Inter-Regular"/>
              </a:rPr>
              <a:t>was</a:t>
            </a:r>
            <a:endParaRPr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1022" name="Google Shape;1022;p71"/>
          <p:cNvSpPr txBox="1"/>
          <p:nvPr/>
        </p:nvSpPr>
        <p:spPr>
          <a:xfrm>
            <a:off x="2820525" y="3369775"/>
            <a:ext cx="535200" cy="400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-Regular"/>
                <a:ea typeface="Inter-Regular"/>
                <a:cs typeface="Inter-Regular"/>
                <a:sym typeface="Inter-Regular"/>
              </a:rPr>
              <a:t>soft</a:t>
            </a:r>
            <a:endParaRPr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1023" name="Google Shape;1023;p71"/>
          <p:cNvSpPr/>
          <p:nvPr/>
        </p:nvSpPr>
        <p:spPr>
          <a:xfrm>
            <a:off x="1963375" y="4456925"/>
            <a:ext cx="924300" cy="522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Topic 1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1024" name="Google Shape;1024;p71"/>
          <p:cNvSpPr/>
          <p:nvPr/>
        </p:nvSpPr>
        <p:spPr>
          <a:xfrm>
            <a:off x="3603000" y="4456925"/>
            <a:ext cx="924300" cy="522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Topic 2</a:t>
            </a:r>
            <a:endParaRPr sz="1200" b="1">
              <a:solidFill>
                <a:schemeClr val="lt1"/>
              </a:solidFill>
            </a:endParaRPr>
          </a:p>
        </p:txBody>
      </p:sp>
      <p:cxnSp>
        <p:nvCxnSpPr>
          <p:cNvPr id="1025" name="Google Shape;1025;p71"/>
          <p:cNvCxnSpPr/>
          <p:nvPr/>
        </p:nvCxnSpPr>
        <p:spPr>
          <a:xfrm>
            <a:off x="1939875" y="3934875"/>
            <a:ext cx="342600" cy="41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26" name="Google Shape;1026;p71"/>
          <p:cNvSpPr txBox="1"/>
          <p:nvPr/>
        </p:nvSpPr>
        <p:spPr>
          <a:xfrm>
            <a:off x="3355725" y="3369775"/>
            <a:ext cx="636300" cy="400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-Regular"/>
                <a:ea typeface="Inter-Regular"/>
                <a:cs typeface="Inter-Regular"/>
                <a:sym typeface="Inter-Regular"/>
              </a:rPr>
              <a:t>Food</a:t>
            </a:r>
            <a:endParaRPr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1027" name="Google Shape;1027;p71"/>
          <p:cNvSpPr txBox="1"/>
          <p:nvPr/>
        </p:nvSpPr>
        <p:spPr>
          <a:xfrm>
            <a:off x="3993350" y="3369775"/>
            <a:ext cx="762300" cy="400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-Regular"/>
                <a:ea typeface="Inter-Regular"/>
                <a:cs typeface="Inter-Regular"/>
                <a:sym typeface="Inter-Regular"/>
              </a:rPr>
              <a:t>Tastes</a:t>
            </a:r>
            <a:endParaRPr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1028" name="Google Shape;1028;p71"/>
          <p:cNvSpPr txBox="1"/>
          <p:nvPr/>
        </p:nvSpPr>
        <p:spPr>
          <a:xfrm>
            <a:off x="4755650" y="3369775"/>
            <a:ext cx="986700" cy="400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-Regular"/>
                <a:ea typeface="Inter-Regular"/>
                <a:cs typeface="Inter-Regular"/>
                <a:sym typeface="Inter-Regular"/>
              </a:rPr>
              <a:t>Delicious</a:t>
            </a:r>
            <a:endParaRPr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1029" name="Google Shape;1029;p71"/>
          <p:cNvSpPr txBox="1"/>
          <p:nvPr/>
        </p:nvSpPr>
        <p:spPr>
          <a:xfrm>
            <a:off x="5020850" y="4456925"/>
            <a:ext cx="492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Inter"/>
                <a:ea typeface="Inter"/>
                <a:cs typeface="Inter"/>
                <a:sym typeface="Inter"/>
              </a:rPr>
              <a:t>. . .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030" name="Google Shape;1030;p71"/>
          <p:cNvCxnSpPr/>
          <p:nvPr/>
        </p:nvCxnSpPr>
        <p:spPr>
          <a:xfrm flipH="1">
            <a:off x="2624725" y="3926325"/>
            <a:ext cx="350700" cy="40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1" name="Google Shape;1031;p71"/>
          <p:cNvCxnSpPr/>
          <p:nvPr/>
        </p:nvCxnSpPr>
        <p:spPr>
          <a:xfrm>
            <a:off x="3687225" y="3891000"/>
            <a:ext cx="61200" cy="44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2" name="Google Shape;1032;p71"/>
          <p:cNvCxnSpPr/>
          <p:nvPr/>
        </p:nvCxnSpPr>
        <p:spPr>
          <a:xfrm flipH="1">
            <a:off x="4105077" y="3861139"/>
            <a:ext cx="228300" cy="50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3" name="Google Shape;1033;p71"/>
          <p:cNvCxnSpPr/>
          <p:nvPr/>
        </p:nvCxnSpPr>
        <p:spPr>
          <a:xfrm flipH="1">
            <a:off x="4421750" y="3934875"/>
            <a:ext cx="599100" cy="49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>
            <a:spLocks noGrp="1"/>
          </p:cNvSpPr>
          <p:nvPr>
            <p:ph type="title" idx="4294967295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How?</a:t>
            </a:r>
            <a:endParaRPr/>
          </a:p>
        </p:txBody>
      </p:sp>
      <p:sp>
        <p:nvSpPr>
          <p:cNvPr id="164" name="Google Shape;164;p2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65" name="Google Shape;165;p21"/>
          <p:cNvSpPr/>
          <p:nvPr/>
        </p:nvSpPr>
        <p:spPr>
          <a:xfrm>
            <a:off x="2812775" y="3492639"/>
            <a:ext cx="1710041" cy="518656"/>
          </a:xfrm>
          <a:custGeom>
            <a:avLst/>
            <a:gdLst/>
            <a:ahLst/>
            <a:cxnLst/>
            <a:rect l="l" t="t" r="r" b="b"/>
            <a:pathLst>
              <a:path w="640" h="194" extrusionOk="0">
                <a:moveTo>
                  <a:pt x="0" y="0"/>
                </a:moveTo>
                <a:cubicBezTo>
                  <a:pt x="63" y="130"/>
                  <a:pt x="63" y="130"/>
                  <a:pt x="63" y="130"/>
                </a:cubicBezTo>
                <a:cubicBezTo>
                  <a:pt x="64" y="130"/>
                  <a:pt x="64" y="130"/>
                  <a:pt x="64" y="130"/>
                </a:cubicBezTo>
                <a:cubicBezTo>
                  <a:pt x="64" y="130"/>
                  <a:pt x="64" y="130"/>
                  <a:pt x="64" y="131"/>
                </a:cubicBezTo>
                <a:cubicBezTo>
                  <a:pt x="70" y="143"/>
                  <a:pt x="70" y="143"/>
                  <a:pt x="70" y="143"/>
                </a:cubicBezTo>
                <a:cubicBezTo>
                  <a:pt x="93" y="170"/>
                  <a:pt x="188" y="194"/>
                  <a:pt x="320" y="194"/>
                </a:cubicBezTo>
                <a:cubicBezTo>
                  <a:pt x="452" y="194"/>
                  <a:pt x="547" y="170"/>
                  <a:pt x="571" y="143"/>
                </a:cubicBezTo>
                <a:cubicBezTo>
                  <a:pt x="577" y="131"/>
                  <a:pt x="577" y="131"/>
                  <a:pt x="577" y="131"/>
                </a:cubicBezTo>
                <a:cubicBezTo>
                  <a:pt x="577" y="130"/>
                  <a:pt x="577" y="130"/>
                  <a:pt x="577" y="130"/>
                </a:cubicBezTo>
                <a:cubicBezTo>
                  <a:pt x="577" y="130"/>
                  <a:pt x="577" y="130"/>
                  <a:pt x="577" y="130"/>
                </a:cubicBezTo>
                <a:cubicBezTo>
                  <a:pt x="640" y="0"/>
                  <a:pt x="640" y="0"/>
                  <a:pt x="640" y="0"/>
                </a:cubicBezTo>
                <a:cubicBezTo>
                  <a:pt x="587" y="29"/>
                  <a:pt x="452" y="46"/>
                  <a:pt x="320" y="46"/>
                </a:cubicBezTo>
                <a:cubicBezTo>
                  <a:pt x="189" y="46"/>
                  <a:pt x="53" y="29"/>
                  <a:pt x="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" sz="12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LDA </a:t>
            </a:r>
            <a:endParaRPr sz="1200" b="1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6" name="Google Shape;166;p21"/>
          <p:cNvSpPr/>
          <p:nvPr/>
        </p:nvSpPr>
        <p:spPr>
          <a:xfrm>
            <a:off x="1984307" y="1695900"/>
            <a:ext cx="3369108" cy="539869"/>
          </a:xfrm>
          <a:custGeom>
            <a:avLst/>
            <a:gdLst/>
            <a:ahLst/>
            <a:cxnLst/>
            <a:rect l="l" t="t" r="r" b="b"/>
            <a:pathLst>
              <a:path w="1261" h="202" extrusionOk="0">
                <a:moveTo>
                  <a:pt x="630" y="53"/>
                </a:moveTo>
                <a:cubicBezTo>
                  <a:pt x="363" y="53"/>
                  <a:pt x="82" y="34"/>
                  <a:pt x="0" y="0"/>
                </a:cubicBezTo>
                <a:cubicBezTo>
                  <a:pt x="71" y="146"/>
                  <a:pt x="71" y="146"/>
                  <a:pt x="71" y="146"/>
                </a:cubicBezTo>
                <a:cubicBezTo>
                  <a:pt x="88" y="157"/>
                  <a:pt x="134" y="170"/>
                  <a:pt x="227" y="181"/>
                </a:cubicBezTo>
                <a:cubicBezTo>
                  <a:pt x="334" y="194"/>
                  <a:pt x="478" y="202"/>
                  <a:pt x="630" y="202"/>
                </a:cubicBezTo>
                <a:cubicBezTo>
                  <a:pt x="630" y="202"/>
                  <a:pt x="630" y="202"/>
                  <a:pt x="630" y="202"/>
                </a:cubicBezTo>
                <a:cubicBezTo>
                  <a:pt x="929" y="202"/>
                  <a:pt x="1147" y="174"/>
                  <a:pt x="1189" y="146"/>
                </a:cubicBezTo>
                <a:cubicBezTo>
                  <a:pt x="1261" y="0"/>
                  <a:pt x="1261" y="0"/>
                  <a:pt x="1261" y="0"/>
                </a:cubicBezTo>
                <a:cubicBezTo>
                  <a:pt x="1179" y="34"/>
                  <a:pt x="897" y="53"/>
                  <a:pt x="630" y="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4000" tIns="365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" sz="12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Hypothesis</a:t>
            </a:r>
            <a:endParaRPr sz="1200" b="1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7" name="Google Shape;167;p21"/>
          <p:cNvSpPr/>
          <p:nvPr/>
        </p:nvSpPr>
        <p:spPr>
          <a:xfrm>
            <a:off x="2398541" y="2593209"/>
            <a:ext cx="2540635" cy="528204"/>
          </a:xfrm>
          <a:custGeom>
            <a:avLst/>
            <a:gdLst/>
            <a:ahLst/>
            <a:cxnLst/>
            <a:rect l="l" t="t" r="r" b="b"/>
            <a:pathLst>
              <a:path w="951" h="198" extrusionOk="0">
                <a:moveTo>
                  <a:pt x="0" y="0"/>
                </a:moveTo>
                <a:cubicBezTo>
                  <a:pt x="70" y="144"/>
                  <a:pt x="70" y="144"/>
                  <a:pt x="70" y="144"/>
                </a:cubicBezTo>
                <a:cubicBezTo>
                  <a:pt x="101" y="171"/>
                  <a:pt x="259" y="198"/>
                  <a:pt x="475" y="198"/>
                </a:cubicBezTo>
                <a:cubicBezTo>
                  <a:pt x="692" y="198"/>
                  <a:pt x="849" y="171"/>
                  <a:pt x="881" y="144"/>
                </a:cubicBezTo>
                <a:cubicBezTo>
                  <a:pt x="951" y="0"/>
                  <a:pt x="951" y="0"/>
                  <a:pt x="951" y="0"/>
                </a:cubicBezTo>
                <a:cubicBezTo>
                  <a:pt x="881" y="32"/>
                  <a:pt x="673" y="50"/>
                  <a:pt x="475" y="50"/>
                </a:cubicBezTo>
                <a:cubicBezTo>
                  <a:pt x="277" y="50"/>
                  <a:pt x="69" y="32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" sz="12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Clustering</a:t>
            </a:r>
            <a:endParaRPr sz="1200" b="1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8" name="Google Shape;168;p21"/>
          <p:cNvSpPr/>
          <p:nvPr/>
        </p:nvSpPr>
        <p:spPr>
          <a:xfrm>
            <a:off x="2193549" y="2144554"/>
            <a:ext cx="2951677" cy="534566"/>
          </a:xfrm>
          <a:custGeom>
            <a:avLst/>
            <a:gdLst/>
            <a:ahLst/>
            <a:cxnLst/>
            <a:rect l="l" t="t" r="r" b="b"/>
            <a:pathLst>
              <a:path w="1105" h="200" extrusionOk="0">
                <a:moveTo>
                  <a:pt x="552" y="51"/>
                </a:moveTo>
                <a:cubicBezTo>
                  <a:pt x="399" y="51"/>
                  <a:pt x="255" y="44"/>
                  <a:pt x="147" y="31"/>
                </a:cubicBezTo>
                <a:cubicBezTo>
                  <a:pt x="76" y="22"/>
                  <a:pt x="26" y="12"/>
                  <a:pt x="0" y="0"/>
                </a:cubicBezTo>
                <a:cubicBezTo>
                  <a:pt x="70" y="145"/>
                  <a:pt x="70" y="145"/>
                  <a:pt x="70" y="145"/>
                </a:cubicBezTo>
                <a:cubicBezTo>
                  <a:pt x="108" y="173"/>
                  <a:pt x="296" y="200"/>
                  <a:pt x="552" y="200"/>
                </a:cubicBezTo>
                <a:cubicBezTo>
                  <a:pt x="809" y="200"/>
                  <a:pt x="996" y="173"/>
                  <a:pt x="1034" y="145"/>
                </a:cubicBezTo>
                <a:cubicBezTo>
                  <a:pt x="1105" y="0"/>
                  <a:pt x="1105" y="0"/>
                  <a:pt x="1105" y="0"/>
                </a:cubicBezTo>
                <a:cubicBezTo>
                  <a:pt x="1030" y="33"/>
                  <a:pt x="785" y="51"/>
                  <a:pt x="552" y="5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" sz="12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EDA</a:t>
            </a:r>
            <a:endParaRPr sz="1200" b="1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2604596" y="3041863"/>
            <a:ext cx="2126397" cy="526081"/>
          </a:xfrm>
          <a:custGeom>
            <a:avLst/>
            <a:gdLst/>
            <a:ahLst/>
            <a:cxnLst/>
            <a:rect l="l" t="t" r="r" b="b"/>
            <a:pathLst>
              <a:path w="796" h="197" extrusionOk="0">
                <a:moveTo>
                  <a:pt x="0" y="0"/>
                </a:moveTo>
                <a:cubicBezTo>
                  <a:pt x="65" y="132"/>
                  <a:pt x="65" y="132"/>
                  <a:pt x="65" y="132"/>
                </a:cubicBezTo>
                <a:cubicBezTo>
                  <a:pt x="65" y="132"/>
                  <a:pt x="65" y="132"/>
                  <a:pt x="65" y="132"/>
                </a:cubicBezTo>
                <a:cubicBezTo>
                  <a:pt x="65" y="133"/>
                  <a:pt x="65" y="133"/>
                  <a:pt x="65" y="133"/>
                </a:cubicBezTo>
                <a:cubicBezTo>
                  <a:pt x="70" y="142"/>
                  <a:pt x="70" y="142"/>
                  <a:pt x="70" y="142"/>
                </a:cubicBezTo>
                <a:cubicBezTo>
                  <a:pt x="95" y="170"/>
                  <a:pt x="221" y="197"/>
                  <a:pt x="398" y="197"/>
                </a:cubicBezTo>
                <a:cubicBezTo>
                  <a:pt x="576" y="197"/>
                  <a:pt x="702" y="170"/>
                  <a:pt x="727" y="142"/>
                </a:cubicBezTo>
                <a:cubicBezTo>
                  <a:pt x="732" y="133"/>
                  <a:pt x="732" y="133"/>
                  <a:pt x="732" y="133"/>
                </a:cubicBezTo>
                <a:cubicBezTo>
                  <a:pt x="732" y="132"/>
                  <a:pt x="732" y="132"/>
                  <a:pt x="732" y="132"/>
                </a:cubicBezTo>
                <a:cubicBezTo>
                  <a:pt x="732" y="132"/>
                  <a:pt x="732" y="132"/>
                  <a:pt x="732" y="132"/>
                </a:cubicBezTo>
                <a:cubicBezTo>
                  <a:pt x="796" y="0"/>
                  <a:pt x="796" y="0"/>
                  <a:pt x="796" y="0"/>
                </a:cubicBezTo>
                <a:cubicBezTo>
                  <a:pt x="735" y="31"/>
                  <a:pt x="562" y="48"/>
                  <a:pt x="398" y="48"/>
                </a:cubicBezTo>
                <a:cubicBezTo>
                  <a:pt x="234" y="48"/>
                  <a:pt x="62" y="31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" sz="12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Sentiment Analysis</a:t>
            </a:r>
            <a:endParaRPr sz="1200" b="1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1976873" y="1421191"/>
            <a:ext cx="3371572" cy="371337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200" b="1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1" name="Google Shape;171;p21"/>
          <p:cNvSpPr/>
          <p:nvPr/>
        </p:nvSpPr>
        <p:spPr>
          <a:xfrm>
            <a:off x="3024141" y="3949779"/>
            <a:ext cx="1289437" cy="506989"/>
          </a:xfrm>
          <a:custGeom>
            <a:avLst/>
            <a:gdLst/>
            <a:ahLst/>
            <a:cxnLst/>
            <a:rect l="l" t="t" r="r" b="b"/>
            <a:pathLst>
              <a:path w="483" h="190" extrusionOk="0">
                <a:moveTo>
                  <a:pt x="0" y="0"/>
                </a:moveTo>
                <a:cubicBezTo>
                  <a:pt x="61" y="125"/>
                  <a:pt x="61" y="125"/>
                  <a:pt x="61" y="125"/>
                </a:cubicBezTo>
                <a:cubicBezTo>
                  <a:pt x="62" y="126"/>
                  <a:pt x="62" y="127"/>
                  <a:pt x="63" y="128"/>
                </a:cubicBezTo>
                <a:cubicBezTo>
                  <a:pt x="70" y="144"/>
                  <a:pt x="70" y="144"/>
                  <a:pt x="70" y="144"/>
                </a:cubicBezTo>
                <a:cubicBezTo>
                  <a:pt x="93" y="170"/>
                  <a:pt x="162" y="190"/>
                  <a:pt x="241" y="190"/>
                </a:cubicBezTo>
                <a:cubicBezTo>
                  <a:pt x="320" y="190"/>
                  <a:pt x="389" y="170"/>
                  <a:pt x="412" y="144"/>
                </a:cubicBezTo>
                <a:cubicBezTo>
                  <a:pt x="420" y="128"/>
                  <a:pt x="420" y="128"/>
                  <a:pt x="420" y="128"/>
                </a:cubicBezTo>
                <a:cubicBezTo>
                  <a:pt x="421" y="127"/>
                  <a:pt x="421" y="126"/>
                  <a:pt x="421" y="125"/>
                </a:cubicBezTo>
                <a:cubicBezTo>
                  <a:pt x="483" y="0"/>
                  <a:pt x="483" y="0"/>
                  <a:pt x="483" y="0"/>
                </a:cubicBezTo>
                <a:cubicBezTo>
                  <a:pt x="437" y="26"/>
                  <a:pt x="338" y="41"/>
                  <a:pt x="241" y="41"/>
                </a:cubicBezTo>
                <a:cubicBezTo>
                  <a:pt x="144" y="41"/>
                  <a:pt x="45" y="26"/>
                  <a:pt x="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" sz="12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Strategy</a:t>
            </a:r>
            <a:endParaRPr sz="1200" b="1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2" name="Google Shape;172;p21"/>
          <p:cNvPicPr preferRelativeResize="0"/>
          <p:nvPr/>
        </p:nvPicPr>
        <p:blipFill rotWithShape="1">
          <a:blip r:embed="rId3">
            <a:alphaModFix/>
          </a:blip>
          <a:srcRect l="20488" t="29771" r="22118" b="29771"/>
          <a:stretch/>
        </p:blipFill>
        <p:spPr>
          <a:xfrm>
            <a:off x="7883800" y="0"/>
            <a:ext cx="1260201" cy="58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/>
          <p:nvPr/>
        </p:nvSpPr>
        <p:spPr>
          <a:xfrm>
            <a:off x="505100" y="0"/>
            <a:ext cx="2396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0">
                <a:solidFill>
                  <a:schemeClr val="lt2"/>
                </a:solidFill>
                <a:latin typeface="Inter-Regular"/>
                <a:ea typeface="Inter-Regular"/>
                <a:cs typeface="Inter-Regular"/>
                <a:sym typeface="Inter-Regular"/>
              </a:rPr>
              <a:t>2</a:t>
            </a:r>
            <a:endParaRPr sz="30000">
              <a:solidFill>
                <a:schemeClr val="lt2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178" name="Google Shape;178;p22"/>
          <p:cNvSpPr txBox="1">
            <a:spLocks noGrp="1"/>
          </p:cNvSpPr>
          <p:nvPr>
            <p:ph type="subTitle" idx="1"/>
          </p:nvPr>
        </p:nvSpPr>
        <p:spPr>
          <a:xfrm>
            <a:off x="838200" y="2853763"/>
            <a:ext cx="4102500" cy="27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Data Wrangling &amp; Exploration</a:t>
            </a:r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ctrTitle"/>
          </p:nvPr>
        </p:nvSpPr>
        <p:spPr>
          <a:xfrm>
            <a:off x="838200" y="2319738"/>
            <a:ext cx="4102500" cy="43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pic>
        <p:nvPicPr>
          <p:cNvPr id="180" name="Google Shape;180;p22"/>
          <p:cNvPicPr preferRelativeResize="0"/>
          <p:nvPr/>
        </p:nvPicPr>
        <p:blipFill rotWithShape="1">
          <a:blip r:embed="rId3">
            <a:alphaModFix/>
          </a:blip>
          <a:srcRect l="20488" t="29771" r="22118" b="29771"/>
          <a:stretch/>
        </p:blipFill>
        <p:spPr>
          <a:xfrm>
            <a:off x="7883800" y="0"/>
            <a:ext cx="1260201" cy="58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title" idx="4294967295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</a:t>
            </a:r>
            <a:endParaRPr/>
          </a:p>
        </p:txBody>
      </p:sp>
      <p:sp>
        <p:nvSpPr>
          <p:cNvPr id="186" name="Google Shape;186;p2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87" name="Google Shape;187;p23"/>
          <p:cNvSpPr txBox="1">
            <a:spLocks noGrp="1"/>
          </p:cNvSpPr>
          <p:nvPr>
            <p:ph type="body" idx="4294967295"/>
          </p:nvPr>
        </p:nvSpPr>
        <p:spPr>
          <a:xfrm>
            <a:off x="3162925" y="3302448"/>
            <a:ext cx="45495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Inter"/>
                <a:ea typeface="Inter"/>
                <a:cs typeface="Inter"/>
                <a:sym typeface="Inter"/>
              </a:rPr>
              <a:t>Review Dates:</a:t>
            </a:r>
            <a:endParaRPr sz="1400" b="1"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400"/>
              <a:t>July 2018 - July 2021</a:t>
            </a:r>
            <a:endParaRPr sz="1400"/>
          </a:p>
        </p:txBody>
      </p:sp>
      <p:pic>
        <p:nvPicPr>
          <p:cNvPr id="188" name="Google Shape;18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500" y="1947250"/>
            <a:ext cx="1248975" cy="124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8563" y="1841025"/>
            <a:ext cx="1461425" cy="146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8075" y="1962138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3"/>
          <p:cNvSpPr txBox="1">
            <a:spLocks noGrp="1"/>
          </p:cNvSpPr>
          <p:nvPr>
            <p:ph type="body" idx="4294967295"/>
          </p:nvPr>
        </p:nvSpPr>
        <p:spPr>
          <a:xfrm>
            <a:off x="1104525" y="3302448"/>
            <a:ext cx="45495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Inter"/>
                <a:ea typeface="Inter"/>
                <a:cs typeface="Inter"/>
                <a:sym typeface="Inter"/>
              </a:rPr>
              <a:t>Country:</a:t>
            </a:r>
            <a:endParaRPr sz="1400" b="1"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400"/>
              <a:t>Belgium</a:t>
            </a:r>
            <a:endParaRPr sz="1400"/>
          </a:p>
        </p:txBody>
      </p:sp>
      <p:sp>
        <p:nvSpPr>
          <p:cNvPr id="192" name="Google Shape;192;p23"/>
          <p:cNvSpPr txBox="1">
            <a:spLocks noGrp="1"/>
          </p:cNvSpPr>
          <p:nvPr>
            <p:ph type="body" idx="4294967295"/>
          </p:nvPr>
        </p:nvSpPr>
        <p:spPr>
          <a:xfrm>
            <a:off x="-968775" y="3302448"/>
            <a:ext cx="45495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Inter"/>
                <a:ea typeface="Inter"/>
                <a:cs typeface="Inter"/>
                <a:sym typeface="Inter"/>
              </a:rPr>
              <a:t>Data:</a:t>
            </a:r>
            <a:endParaRPr sz="1400" b="1"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Hotel Reviews</a:t>
            </a:r>
            <a:endParaRPr sz="1400"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endParaRPr sz="1400"/>
          </a:p>
        </p:txBody>
      </p:sp>
      <p:sp>
        <p:nvSpPr>
          <p:cNvPr id="193" name="Google Shape;193;p23"/>
          <p:cNvSpPr txBox="1"/>
          <p:nvPr/>
        </p:nvSpPr>
        <p:spPr>
          <a:xfrm>
            <a:off x="427275" y="4154200"/>
            <a:ext cx="590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rPr>
              <a:t>Top 10 </a:t>
            </a:r>
            <a:r>
              <a:rPr lang="en" b="1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highest</a:t>
            </a:r>
            <a:r>
              <a:rPr lang="en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rPr>
              <a:t> and </a:t>
            </a:r>
            <a:r>
              <a:rPr lang="en" b="1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lowest</a:t>
            </a:r>
            <a:r>
              <a:rPr lang="en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rPr>
              <a:t> rated [4 stars and above] hotels</a:t>
            </a:r>
            <a:endParaRPr>
              <a:solidFill>
                <a:schemeClr val="accent2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194" name="Google Shape;194;p23"/>
          <p:cNvPicPr preferRelativeResize="0"/>
          <p:nvPr/>
        </p:nvPicPr>
        <p:blipFill rotWithShape="1">
          <a:blip r:embed="rId6">
            <a:alphaModFix/>
          </a:blip>
          <a:srcRect l="20488" t="29771" r="22118" b="29771"/>
          <a:stretch/>
        </p:blipFill>
        <p:spPr>
          <a:xfrm>
            <a:off x="7883800" y="0"/>
            <a:ext cx="1260201" cy="58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>
            <a:spLocks noGrp="1"/>
          </p:cNvSpPr>
          <p:nvPr>
            <p:ph type="title" idx="4294967295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Wrangling</a:t>
            </a:r>
            <a:endParaRPr/>
          </a:p>
        </p:txBody>
      </p:sp>
      <p:sp>
        <p:nvSpPr>
          <p:cNvPr id="200" name="Google Shape;200;p2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01" name="Google Shape;201;p24"/>
          <p:cNvSpPr txBox="1">
            <a:spLocks noGrp="1"/>
          </p:cNvSpPr>
          <p:nvPr>
            <p:ph type="body" idx="4294967295"/>
          </p:nvPr>
        </p:nvSpPr>
        <p:spPr>
          <a:xfrm>
            <a:off x="2614600" y="1435200"/>
            <a:ext cx="4112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Inter"/>
                <a:ea typeface="Inter"/>
                <a:cs typeface="Inter"/>
                <a:sym typeface="Inter"/>
              </a:rPr>
              <a:t>Additional information: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✓"/>
            </a:pPr>
            <a:r>
              <a:rPr lang="en"/>
              <a:t>Hotel - accomodation type, room type, price per night</a:t>
            </a: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✓"/>
            </a:pPr>
            <a:r>
              <a:rPr lang="en"/>
              <a:t>Reviewer - number of nights stayed, traveller type, total spending, booking frequency</a:t>
            </a: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✓"/>
            </a:pPr>
            <a:r>
              <a:rPr lang="en"/>
              <a:t>Quarter of the year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202" name="Google Shape;2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250" y="1895200"/>
            <a:ext cx="2113900" cy="21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4"/>
          <p:cNvPicPr preferRelativeResize="0"/>
          <p:nvPr/>
        </p:nvPicPr>
        <p:blipFill rotWithShape="1">
          <a:blip r:embed="rId4">
            <a:alphaModFix/>
          </a:blip>
          <a:srcRect l="20488" t="29771" r="22118" b="29771"/>
          <a:stretch/>
        </p:blipFill>
        <p:spPr>
          <a:xfrm>
            <a:off x="7883800" y="0"/>
            <a:ext cx="1260201" cy="58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eeble template">
  <a:themeElements>
    <a:clrScheme name="Custom 347">
      <a:dk1>
        <a:srgbClr val="333A47"/>
      </a:dk1>
      <a:lt1>
        <a:srgbClr val="FFFFFF"/>
      </a:lt1>
      <a:dk2>
        <a:srgbClr val="707379"/>
      </a:dk2>
      <a:lt2>
        <a:srgbClr val="FFF0ED"/>
      </a:lt2>
      <a:accent1>
        <a:srgbClr val="FFB9A7"/>
      </a:accent1>
      <a:accent2>
        <a:srgbClr val="D26A50"/>
      </a:accent2>
      <a:accent3>
        <a:srgbClr val="8BB0C4"/>
      </a:accent3>
      <a:accent4>
        <a:srgbClr val="5F759B"/>
      </a:accent4>
      <a:accent5>
        <a:srgbClr val="E2C7A1"/>
      </a:accent5>
      <a:accent6>
        <a:srgbClr val="B28F64"/>
      </a:accent6>
      <a:hlink>
        <a:srgbClr val="425C8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1559</Words>
  <Application>Microsoft Office PowerPoint</Application>
  <PresentationFormat>On-screen Show (16:9)</PresentationFormat>
  <Paragraphs>622</Paragraphs>
  <Slides>56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Calibri</vt:lpstr>
      <vt:lpstr>Inter-Regular</vt:lpstr>
      <vt:lpstr>Arial</vt:lpstr>
      <vt:lpstr>Inter</vt:lpstr>
      <vt:lpstr>Playfair Display Regular</vt:lpstr>
      <vt:lpstr>Helvetica Neue</vt:lpstr>
      <vt:lpstr>Playfair Display</vt:lpstr>
      <vt:lpstr>Feeble template</vt:lpstr>
      <vt:lpstr>DSA3101 Group 3</vt:lpstr>
      <vt:lpstr>Meet the team...</vt:lpstr>
      <vt:lpstr>Introduction</vt:lpstr>
      <vt:lpstr>Niche Hypothesis</vt:lpstr>
      <vt:lpstr>Business Idea and Objectives </vt:lpstr>
      <vt:lpstr>How?</vt:lpstr>
      <vt:lpstr>Data Analysis</vt:lpstr>
      <vt:lpstr>Data Exploration</vt:lpstr>
      <vt:lpstr>Data Wrangling</vt:lpstr>
      <vt:lpstr>PowerPoint Presentation</vt:lpstr>
      <vt:lpstr>Histogram of reviewer ratings</vt:lpstr>
      <vt:lpstr>Traveller type breakdown</vt:lpstr>
      <vt:lpstr>Competitor Perceptual Map</vt:lpstr>
      <vt:lpstr>Cluster Models Analysis</vt:lpstr>
      <vt:lpstr>DBSCAN</vt:lpstr>
      <vt:lpstr>DBSCAN Results</vt:lpstr>
      <vt:lpstr>Next Model</vt:lpstr>
      <vt:lpstr>K-Means: Cluster Results</vt:lpstr>
      <vt:lpstr>K-Prototype</vt:lpstr>
      <vt:lpstr>K-Prototype</vt:lpstr>
      <vt:lpstr>Best Model: K-Prototype</vt:lpstr>
      <vt:lpstr>Analysis of cluster results</vt:lpstr>
      <vt:lpstr>Analysis  of cluster results</vt:lpstr>
      <vt:lpstr>Analysis  of cluster results</vt:lpstr>
      <vt:lpstr>Niche Hypothesis</vt:lpstr>
      <vt:lpstr>Reviews Exploration</vt:lpstr>
      <vt:lpstr>Exploration Process</vt:lpstr>
      <vt:lpstr>Basic Text Cleaning</vt:lpstr>
      <vt:lpstr>Split Review</vt:lpstr>
      <vt:lpstr>Secondary text cleaning</vt:lpstr>
      <vt:lpstr>Sentiment Analysis</vt:lpstr>
      <vt:lpstr>Latent Dirichlet Allocation (LDA)</vt:lpstr>
      <vt:lpstr>Latent Dirichlet Allocation (LDA)</vt:lpstr>
      <vt:lpstr>Analysis of reviews</vt:lpstr>
      <vt:lpstr>PowerPoint Presentation</vt:lpstr>
      <vt:lpstr>Feedback</vt:lpstr>
      <vt:lpstr>Cluster 3 Analysis</vt:lpstr>
      <vt:lpstr>Conclusion</vt:lpstr>
      <vt:lpstr>PowerPoint Presentation</vt:lpstr>
      <vt:lpstr>Baseline Prices</vt:lpstr>
      <vt:lpstr>Pricing Recommendations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Correlation heatmap</vt:lpstr>
      <vt:lpstr>DBSCAN - Variables Used</vt:lpstr>
      <vt:lpstr>DBSCAN</vt:lpstr>
      <vt:lpstr>K-Means</vt:lpstr>
      <vt:lpstr>PowerPoint Presentation</vt:lpstr>
      <vt:lpstr>PowerPoint Presentation</vt:lpstr>
      <vt:lpstr>Latent Dirichlet Allocation (LDA)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DSA3101 Group 3</dc:title>
  <cp:lastModifiedBy>Low Hon Zheng</cp:lastModifiedBy>
  <cp:revision>1</cp:revision>
  <dcterms:modified xsi:type="dcterms:W3CDTF">2021-09-15T20:56:55Z</dcterms:modified>
</cp:coreProperties>
</file>